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184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181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18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</p:sldIdLst>
  <p:sldSz cy="5143500" cx="9144000"/>
  <p:notesSz cx="6858000" cy="9144000"/>
  <p:embeddedFontLst>
    <p:embeddedFont>
      <p:font typeface="Corsiva"/>
      <p:regular r:id="rId190"/>
      <p:bold r:id="rId191"/>
      <p:italic r:id="rId192"/>
      <p:boldItalic r:id="rId193"/>
    </p:embeddedFont>
    <p:embeddedFont>
      <p:font typeface="Sniglet"/>
      <p:regular r:id="rId194"/>
    </p:embeddedFont>
    <p:embeddedFont>
      <p:font typeface="Raleway"/>
      <p:regular r:id="rId195"/>
      <p:bold r:id="rId196"/>
      <p:italic r:id="rId197"/>
      <p:boldItalic r:id="rId198"/>
    </p:embeddedFont>
    <p:embeddedFont>
      <p:font typeface="Lato"/>
      <p:regular r:id="rId199"/>
      <p:bold r:id="rId200"/>
      <p:italic r:id="rId201"/>
      <p:boldItalic r:id="rId202"/>
    </p:embeddedFont>
    <p:embeddedFont>
      <p:font typeface="Montserrat"/>
      <p:regular r:id="rId203"/>
      <p:bold r:id="rId204"/>
      <p:italic r:id="rId205"/>
      <p:boldItalic r:id="rId206"/>
    </p:embeddedFont>
    <p:embeddedFont>
      <p:font typeface="Patrick Hand SC"/>
      <p:regular r:id="rId2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5F3159-6F27-4EA9-869E-E3144EDB8714}">
  <a:tblStyle styleId="{6B5F3159-6F27-4EA9-869E-E3144EDB87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C1F7797-27E0-4A7F-A8AB-95943BB47BC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633EB8D-7005-423E-A883-091157AD2633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font" Target="fonts/Corsiva-regular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font" Target="fonts/Sniglet-regular.fntdata"/><Relationship Id="rId43" Type="http://schemas.openxmlformats.org/officeDocument/2006/relationships/slide" Target="slides/slide38.xml"/><Relationship Id="rId193" Type="http://schemas.openxmlformats.org/officeDocument/2006/relationships/font" Target="fonts/Corsiva-boldItalic.fntdata"/><Relationship Id="rId46" Type="http://schemas.openxmlformats.org/officeDocument/2006/relationships/slide" Target="slides/slide41.xml"/><Relationship Id="rId192" Type="http://schemas.openxmlformats.org/officeDocument/2006/relationships/font" Target="fonts/Corsiva-italic.fntdata"/><Relationship Id="rId45" Type="http://schemas.openxmlformats.org/officeDocument/2006/relationships/slide" Target="slides/slide40.xml"/><Relationship Id="rId191" Type="http://schemas.openxmlformats.org/officeDocument/2006/relationships/font" Target="fonts/Corsiva-bold.fntdata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197" Type="http://schemas.openxmlformats.org/officeDocument/2006/relationships/font" Target="fonts/Raleway-italic.fntdata"/><Relationship Id="rId17" Type="http://schemas.openxmlformats.org/officeDocument/2006/relationships/slide" Target="slides/slide12.xml"/><Relationship Id="rId196" Type="http://schemas.openxmlformats.org/officeDocument/2006/relationships/font" Target="fonts/Raleway-bold.fntdata"/><Relationship Id="rId16" Type="http://schemas.openxmlformats.org/officeDocument/2006/relationships/slide" Target="slides/slide11.xml"/><Relationship Id="rId195" Type="http://schemas.openxmlformats.org/officeDocument/2006/relationships/font" Target="fonts/Raleway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font" Target="fonts/Lato-regular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206" Type="http://schemas.openxmlformats.org/officeDocument/2006/relationships/font" Target="fonts/Montserrat-boldItalic.fntdata"/><Relationship Id="rId205" Type="http://schemas.openxmlformats.org/officeDocument/2006/relationships/font" Target="fonts/Montserrat-italic.fntdata"/><Relationship Id="rId204" Type="http://schemas.openxmlformats.org/officeDocument/2006/relationships/font" Target="fonts/Montserrat-bold.fntdata"/><Relationship Id="rId203" Type="http://schemas.openxmlformats.org/officeDocument/2006/relationships/font" Target="fonts/Montserrat-regular.fntdata"/><Relationship Id="rId207" Type="http://schemas.openxmlformats.org/officeDocument/2006/relationships/font" Target="fonts/PatrickHandSC-regular.fntdata"/><Relationship Id="rId202" Type="http://schemas.openxmlformats.org/officeDocument/2006/relationships/font" Target="fonts/Lato-boldItalic.fntdata"/><Relationship Id="rId201" Type="http://schemas.openxmlformats.org/officeDocument/2006/relationships/font" Target="fonts/Lato-italic.fntdata"/><Relationship Id="rId200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4f0a55b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a4f0a55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3a51d89103_0_2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3a51d89103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37f2c3c272_0_8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37f2c3c272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3c11e1f40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3c11e1f4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3c11e1f40a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3c11e1f40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3c11e1f40a_0_1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3c11e1f40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3c11e1f40a_0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" name="Google Shape;2082;g3c11e1f40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3c11e1f40a_0_1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3c11e1f40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3a51d89103_0_3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3a51d89103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3c11e1f40a_0_2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3c11e1f40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3c11e1f40a_0_2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3c11e1f40a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51d8910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51d891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3c11e1f40a_0_3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" name="Google Shape;2221;g3c11e1f40a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3c11e1f40a_0_3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3c11e1f40a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3c11e1f40a_0_3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3c11e1f40a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3c11e1f40a_0_4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3c11e1f40a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3c11e1f40a_0_4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3c11e1f40a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3c11e1f40a_0_5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3c11e1f40a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g3c11e1f40a_0_4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3" name="Google Shape;2413;g3c11e1f40a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3c11e1f40a_0_5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3c11e1f40a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3c11e1f40a_0_6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3c11e1f40a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3c11e1f40a_0_6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3c11e1f40a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51d89103_0_1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a51d8910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3c11e1f40a_0_7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3c11e1f40a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g3c11e1f40a_0_9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4" name="Google Shape;2574;g3c11e1f40a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3c11e1f40a_0_7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" name="Google Shape;2582;g3c11e1f40a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g3c11e1f40a_0_9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2" name="Google Shape;2592;g3c11e1f40a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g3a51d89103_0_3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4" name="Google Shape;2604;g3a51d89103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g3a51d89103_0_4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4" name="Google Shape;2614;g3a51d89103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3bafeb5b9f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4" name="Google Shape;2624;g3bafeb5b9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3a51d89103_0_4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" name="Google Shape;2631;g3a51d89103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3a51d89103_0_4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3a51d89103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g3a51d89103_0_4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0" name="Google Shape;2650;g3a51d89103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51d89103_0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a51d8910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g3c31ace7d2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0" name="Google Shape;2660;g3c31ace7d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3c31ace7d2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7" name="Google Shape;2667;g3c31ace7d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g3c31ace7d2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4" name="Google Shape;2674;g3c31ace7d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3c31ace7d2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1" name="Google Shape;2681;g3c31ace7d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3a51d89103_0_5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8" name="Google Shape;2688;g3a51d89103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3c31ace7d2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1" name="Google Shape;2711;g3c31ace7d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6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3d6070d3f5_0_1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8" name="Google Shape;2718;g3d6070d3f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3c31ace7d2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3c31ace7d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0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g5e5d3b77e7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2" name="Google Shape;2732;g5e5d3b77e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g5e5d3b77e7_3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6" name="Google Shape;2746;g5e5d3b77e7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51d89103_0_1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a51d8910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g5e5d3b77e7_3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3" name="Google Shape;2753;g5e5d3b77e7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g5e5d3b77e7_3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0" name="Google Shape;2760;g5e5d3b77e7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g5e5d3b77e7_3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7" name="Google Shape;2767;g5e5d3b77e7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g3c31ace7d2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6" name="Google Shape;2776;g3c31ace7d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3c31ace7d2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" name="Google Shape;2784;g3c31ace7d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3a55ea386d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" name="Google Shape;2791;g3a55ea386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6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g3c31ace7d2_0_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8" name="Google Shape;2798;g3c31ace7d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3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804;g3d6070d3f5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5" name="Google Shape;2805;g3d6070d3f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g3d6070d3f5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2" name="Google Shape;2812;g3d6070d3f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g3d6070d3f5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9" name="Google Shape;2819;g3d6070d3f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51d89103_0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a51d8910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4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g3d6070d3f5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6" name="Google Shape;2826;g3d6070d3f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g3d6070d3f5_0_1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4" name="Google Shape;2834;g3d6070d3f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g3c31ace7d2_0_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2" name="Google Shape;2842;g3c31ace7d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0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g5e72d010fb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2" name="Google Shape;2862;g5e72d010f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g3c31ace7d2_0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" name="Google Shape;2876;g3c31ace7d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g3d634cd1e9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3" name="Google Shape;2883;g3d634cd1e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3c31ace7d2_0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3c31ace7d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g3d6070d3f5_0_1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8" name="Google Shape;2898;g3d6070d3f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5" name="Google Shape;2905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4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6" name="Google Shape;2916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a51d89103_0_1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a51d8910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5" name="Google Shape;2925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0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2" name="Google Shape;2932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8" name="Google Shape;29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3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" name="Google Shape;2958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5" name="Google Shape;2975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3" name="Google Shape;2983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6" name="Google Shape;2996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5" name="Google Shape;3015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aff0ad68c_0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aff0ad68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2" name="Google Shape;3022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6" name="Google Shape;3036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4" name="Google Shape;3044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8" name="Google Shape;3058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3" name="Google Shape;3073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" name="Google Shape;3111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2" name="Google Shape;3112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7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Google Shape;3118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9" name="Google Shape;3119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g35ed75ccf_0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7" name="Google Shape;3127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3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5" name="Google Shape;3135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" name="Google Shape;3143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ff0ad68c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aff0ad68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9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1" name="Google Shape;3151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7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9" name="Google Shape;3159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Google Shape;3165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6" name="Google Shape;3166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3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" name="Google Shape;3174;g35694cd56_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5" name="Google Shape;3175;g35694cd56_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2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g143b3862eb_1568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4" name="Google Shape;3464;g143b3862eb_156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aff0ad68c_0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aff0ad68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ff0ad68c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ff0ad68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ff0ad68c_0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aff0ad68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ff0ad68c_0_2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aff0ad68c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aff0ad68c_0_2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aff0ad68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aff0ad68c_0_2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aff0ad68c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aff0ad68c_0_2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aff0ad68c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aff0ad68c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aff0ad68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aff0ad68c_1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aff0ad68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aff0ad68c_1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aff0ad68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aff0ad68c_1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aff0ad68c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aff0ad68c_1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aff0ad68c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ff0ad68c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aff0ad68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aff0ad68c_1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aff0ad68c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a51d89103_0_2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a51d89103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aff0ad68c_0_2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aff0ad68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e5d3b77e7_0_38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e5d3b77e7_0_3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e5d3b77e7_0_38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e5d3b77e7_0_3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e5d3b77e7_0_17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e5d3b77e7_0_1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e5d3b77e7_0_38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e5d3b77e7_0_3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e5d3b77e7_0_18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e5d3b77e7_0_1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e5d3b77e7_0_18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e5d3b77e7_0_1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e5d3b77e7_0_19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e5d3b77e7_0_1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ff0ad68c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aff0ad68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e5d3b77e7_0_19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e5d3b77e7_0_1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e5d3b77e7_0_19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e5d3b77e7_0_1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e5d3b77e7_0_19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e5d3b77e7_0_1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5e5d3b77e7_0_19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5e5d3b77e7_0_1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e5d3b77e7_0_20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e5d3b77e7_0_2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e5d3b77e7_0_20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e5d3b77e7_0_2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e5d3b77e7_0_20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e5d3b77e7_0_2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5e5d3b77e7_0_2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5e5d3b77e7_0_2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5e5d3b77e7_0_21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5e5d3b77e7_0_2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5e5d3b77e7_0_22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5e5d3b77e7_0_2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ff0ad68c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aff0ad68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5e5d3b77e7_0_23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5e5d3b77e7_0_2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e5d3b77e7_0_24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5e5d3b77e7_0_2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e5d3b77e7_0_24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5e5d3b77e7_0_2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5e5d3b77e7_0_25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5e5d3b77e7_0_2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5e5d3b77e7_0_25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5e5d3b77e7_0_2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5e5d3b77e7_0_25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5e5d3b77e7_0_2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e5d3b77e7_0_25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e5d3b77e7_0_2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5e5d3b77e7_0_25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5e5d3b77e7_0_2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5e5d3b77e7_0_26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5e5d3b77e7_0_2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5e5d3b77e7_0_26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5e5d3b77e7_0_2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ff0ad68c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aff0ad68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5e5d3b77e7_0_26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5e5d3b77e7_0_2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5e5d3b77e7_0_26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5e5d3b77e7_0_2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5e5d3b77e7_0_26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5e5d3b77e7_0_2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5e5d3b77e7_0_27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5e5d3b77e7_0_2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5e5d3b77e7_0_27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5e5d3b77e7_0_2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5e5d3b77e7_0_33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5e5d3b77e7_0_3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e5d3b77e7_0_34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5e5d3b77e7_0_3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5e5d3b77e7_0_34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5e5d3b77e7_0_3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5e5d3b77e7_0_36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5e5d3b77e7_0_3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5e5d3b77e7_0_27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5e5d3b77e7_0_2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ff0ad68c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ff0ad68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5e5d3b77e7_0_26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5e5d3b77e7_0_2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5e5d3b77e7_0_27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5e5d3b77e7_0_2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5e5d3b77e7_0_27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5e5d3b77e7_0_2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5e5d3b77e7_0_28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5e5d3b77e7_0_2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5e5d3b77e7_0_38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5e5d3b77e7_0_3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5ee56b470f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5ee56b47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37f2c3c272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37f2c3c27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37f2c3c272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37f2c3c27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37f2c3c272_0_1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37f2c3c27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37f2c3c272_0_1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37f2c3c27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231ebd688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231ebd68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37f2c3c272_0_2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37f2c3c27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37f2c3c272_0_2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37f2c3c272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7f2c3c272_0_3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7f2c3c272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37f2c3c272_0_4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37f2c3c272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37f2c3c272_0_4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37f2c3c272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37f2c3c272_0_4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7" name="Google Shape;1807;g37f2c3c272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37f2c3c272_0_5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37f2c3c272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37f2c3c272_0_6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37f2c3c272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37f2c3c272_0_6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37f2c3c272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37f2c3c272_0_6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37f2c3c272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51d89103_0_4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51d89103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3a51d89103_0_2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3a51d8910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37f2c3c272_0_7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37f2c3c272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3a51d89103_0_2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3a51d89103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37f2c3c272_0_7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37f2c3c272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7f2c3c272_0_7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7f2c3c272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3a51d89103_0_4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3a51d89103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7f2c3c272_0_7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7f2c3c272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3a51d89103_0_4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3a51d89103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37f2c3c272_0_8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37f2c3c272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37f2c3c272_0_8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37f2c3c272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721425" y="2838935"/>
            <a:ext cx="521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Lato"/>
              <a:buNone/>
              <a:defRPr sz="4800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/>
        </p:txBody>
      </p:sp>
      <p:sp>
        <p:nvSpPr>
          <p:cNvPr id="18" name="Google Shape;18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 background">
  <p:cSld name="BLANK_1">
    <p:bg>
      <p:bgPr>
        <a:solidFill>
          <a:srgbClr val="2185C5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1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3047700" y="2840063"/>
            <a:ext cx="5410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" name="Google Shape;26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●"/>
              <a:defRPr i="1"/>
            </a:lvl1pPr>
            <a:lvl2pPr indent="-381000" lvl="1" marL="914400" rtl="0" algn="ctr">
              <a:spcBef>
                <a:spcPts val="1000"/>
              </a:spcBef>
              <a:spcAft>
                <a:spcPts val="0"/>
              </a:spcAft>
              <a:buSzPts val="2400"/>
              <a:buChar char="○"/>
              <a:defRPr i="1"/>
            </a:lvl2pPr>
            <a:lvl3pPr indent="-381000" lvl="2" marL="1371600" rtl="0" algn="ctr">
              <a:spcBef>
                <a:spcPts val="100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42900" lvl="3" marL="1828800" rtl="0" algn="ctr">
              <a:spcBef>
                <a:spcPts val="1000"/>
              </a:spcBef>
              <a:spcAft>
                <a:spcPts val="0"/>
              </a:spcAft>
              <a:buSzPts val="1800"/>
              <a:buChar char="●"/>
              <a:defRPr i="1"/>
            </a:lvl4pPr>
            <a:lvl5pPr indent="-342900" lvl="4" marL="2286000" rtl="0" algn="ctr">
              <a:spcBef>
                <a:spcPts val="1000"/>
              </a:spcBef>
              <a:spcAft>
                <a:spcPts val="0"/>
              </a:spcAft>
              <a:buSzPts val="1800"/>
              <a:buChar char="○"/>
              <a:defRPr i="1"/>
            </a:lvl5pPr>
            <a:lvl6pPr indent="-342900" lvl="5" marL="2743200" rtl="0" algn="ctr">
              <a:spcBef>
                <a:spcPts val="1000"/>
              </a:spcBef>
              <a:spcAft>
                <a:spcPts val="0"/>
              </a:spcAft>
              <a:buSzPts val="1800"/>
              <a:buChar char="■"/>
              <a:defRPr i="1"/>
            </a:lvl6pPr>
            <a:lvl7pPr indent="-342900" lvl="6" marL="3200400" rtl="0" algn="ctr">
              <a:spcBef>
                <a:spcPts val="1000"/>
              </a:spcBef>
              <a:spcAft>
                <a:spcPts val="0"/>
              </a:spcAft>
              <a:buSzPts val="1800"/>
              <a:buChar char="●"/>
              <a:defRPr i="1"/>
            </a:lvl7pPr>
            <a:lvl8pPr indent="-342900" lvl="7" marL="3657600" rtl="0" algn="ctr">
              <a:spcBef>
                <a:spcPts val="1000"/>
              </a:spcBef>
              <a:spcAft>
                <a:spcPts val="0"/>
              </a:spcAft>
              <a:buSzPts val="1800"/>
              <a:buChar char="○"/>
              <a:defRPr i="1"/>
            </a:lvl8pPr>
            <a:lvl9pPr indent="-342900" lvl="8" marL="4114800" algn="ctr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i="1"/>
            </a:lvl9pPr>
          </a:lstStyle>
          <a:p/>
        </p:txBody>
      </p:sp>
      <p:sp>
        <p:nvSpPr>
          <p:cNvPr id="32" name="Google Shape;32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97ABBC"/>
                </a:solidFill>
              </a:rPr>
              <a:t>“</a:t>
            </a:r>
            <a:endParaRPr b="1" sz="9600">
              <a:solidFill>
                <a:srgbClr val="97ABBC"/>
              </a:solidFill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893700" y="1373588"/>
            <a:ext cx="75870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" name="Google Shape;41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115250" y="205988"/>
            <a:ext cx="89142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body"/>
          </p:nvPr>
        </p:nvSpPr>
        <p:spPr>
          <a:xfrm>
            <a:off x="893625" y="1200150"/>
            <a:ext cx="38364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9" name="Google Shape;49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6"/>
          <p:cNvSpPr txBox="1"/>
          <p:nvPr>
            <p:ph idx="2" type="body"/>
          </p:nvPr>
        </p:nvSpPr>
        <p:spPr>
          <a:xfrm>
            <a:off x="4827425" y="1201894"/>
            <a:ext cx="38364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93300" y="205988"/>
            <a:ext cx="8957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8" name="Google Shape;58;p7"/>
          <p:cNvSpPr txBox="1"/>
          <p:nvPr>
            <p:ph idx="2" type="body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9" name="Google Shape;59;p7"/>
          <p:cNvSpPr txBox="1"/>
          <p:nvPr>
            <p:ph idx="3" type="body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0" name="Google Shape;60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7" name="Google Shape;67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/>
          <p:nvPr>
            <p:ph idx="1" type="body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1000"/>
              </a:spcAft>
              <a:buClr>
                <a:srgbClr val="2185C5"/>
              </a:buClr>
              <a:buSzPts val="1400"/>
              <a:buNone/>
              <a:defRPr sz="1400">
                <a:solidFill>
                  <a:srgbClr val="2185C5"/>
                </a:solidFill>
              </a:defRPr>
            </a:lvl1pPr>
          </a:lstStyle>
          <a:p/>
        </p:txBody>
      </p:sp>
      <p:sp>
        <p:nvSpPr>
          <p:cNvPr id="74" name="Google Shape;74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2185C5"/>
                </a:solidFill>
              </a:defRPr>
            </a:lvl1pPr>
            <a:lvl2pPr lvl="1">
              <a:buNone/>
              <a:defRPr>
                <a:solidFill>
                  <a:srgbClr val="2185C5"/>
                </a:solidFill>
              </a:defRPr>
            </a:lvl2pPr>
            <a:lvl3pPr lvl="2">
              <a:buNone/>
              <a:defRPr>
                <a:solidFill>
                  <a:srgbClr val="2185C5"/>
                </a:solidFill>
              </a:defRPr>
            </a:lvl3pPr>
            <a:lvl4pPr lvl="3">
              <a:buNone/>
              <a:defRPr>
                <a:solidFill>
                  <a:srgbClr val="2185C5"/>
                </a:solidFill>
              </a:defRPr>
            </a:lvl4pPr>
            <a:lvl5pPr lvl="4">
              <a:buNone/>
              <a:defRPr>
                <a:solidFill>
                  <a:srgbClr val="2185C5"/>
                </a:solidFill>
              </a:defRPr>
            </a:lvl5pPr>
            <a:lvl6pPr lvl="5">
              <a:buNone/>
              <a:defRPr>
                <a:solidFill>
                  <a:srgbClr val="2185C5"/>
                </a:solidFill>
              </a:defRPr>
            </a:lvl6pPr>
            <a:lvl7pPr lvl="6">
              <a:buNone/>
              <a:defRPr>
                <a:solidFill>
                  <a:srgbClr val="2185C5"/>
                </a:solidFill>
              </a:defRPr>
            </a:lvl7pPr>
            <a:lvl8pPr lvl="7">
              <a:buNone/>
              <a:defRPr>
                <a:solidFill>
                  <a:srgbClr val="2185C5"/>
                </a:solidFill>
              </a:defRPr>
            </a:lvl8pPr>
            <a:lvl9pPr lvl="8">
              <a:buNone/>
              <a:defRPr>
                <a:solidFill>
                  <a:srgbClr val="2185C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.xml"/><Relationship Id="rId10" Type="http://schemas.openxmlformats.org/officeDocument/2006/relationships/slideLayout" Target="../slideLayouts/slideLayout5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1" Type="http://schemas.openxmlformats.org/officeDocument/2006/relationships/image" Target="../media/image3.png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6" Type="http://schemas.openxmlformats.org/officeDocument/2006/relationships/theme" Target="../theme/theme1.xml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32225" y="205988"/>
            <a:ext cx="859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400"/>
              <a:buFont typeface="Lato"/>
              <a:buNone/>
              <a:defRPr sz="34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93700" y="1373588"/>
            <a:ext cx="75870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just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●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algn="just">
              <a:spcBef>
                <a:spcPts val="100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 algn="just">
              <a:spcBef>
                <a:spcPts val="100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algn="just">
              <a:spcBef>
                <a:spcPts val="100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algn="just">
              <a:spcBef>
                <a:spcPts val="100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algn="just">
              <a:spcBef>
                <a:spcPts val="100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algn="just">
              <a:spcBef>
                <a:spcPts val="100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algn="just">
              <a:spcBef>
                <a:spcPts val="100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algn="just">
              <a:spcBef>
                <a:spcPts val="1000"/>
              </a:spcBef>
              <a:spcAft>
                <a:spcPts val="100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42857" l="0" r="0" t="0"/>
          <a:stretch/>
        </p:blipFill>
        <p:spPr>
          <a:xfrm>
            <a:off x="7627350" y="52554"/>
            <a:ext cx="735250" cy="153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41608" l="25980" r="0" t="2164"/>
          <a:stretch/>
        </p:blipFill>
        <p:spPr>
          <a:xfrm>
            <a:off x="8456026" y="52556"/>
            <a:ext cx="560525" cy="1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7231050" y="-68466"/>
            <a:ext cx="9231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"/>
                <a:ea typeface="Times"/>
                <a:cs typeface="Times"/>
                <a:sym typeface="Times"/>
              </a:rPr>
              <a:t>WISE</a:t>
            </a:r>
            <a:r>
              <a:rPr lang="en" sz="1800" u="sng">
                <a:solidFill>
                  <a:srgbClr val="C70F2D"/>
                </a:solidFill>
                <a:latin typeface="Corsiva"/>
                <a:ea typeface="Corsiva"/>
                <a:cs typeface="Corsiva"/>
                <a:sym typeface="Corsiva"/>
              </a:rPr>
              <a:t>m</a:t>
            </a:r>
            <a:r>
              <a:rPr lang="en" sz="1200">
                <a:latin typeface="Times"/>
                <a:ea typeface="Times"/>
                <a:cs typeface="Times"/>
                <a:sym typeface="Times"/>
              </a:rPr>
              <a:t>AP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2" name="Google Shape;12;p1"/>
          <p:cNvGrpSpPr/>
          <p:nvPr/>
        </p:nvGrpSpPr>
        <p:grpSpPr>
          <a:xfrm>
            <a:off x="71894" y="6031"/>
            <a:ext cx="630719" cy="233438"/>
            <a:chOff x="302566" y="264642"/>
            <a:chExt cx="842419" cy="388481"/>
          </a:xfrm>
        </p:grpSpPr>
        <p:pic>
          <p:nvPicPr>
            <p:cNvPr id="13" name="Google Shape;13;p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2566" y="264642"/>
              <a:ext cx="842419" cy="2572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2574" y="475723"/>
              <a:ext cx="526261" cy="17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825" y="494340"/>
              <a:ext cx="316150" cy="1401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8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33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33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3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52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59.png"/><Relationship Id="rId4" Type="http://schemas.openxmlformats.org/officeDocument/2006/relationships/image" Target="../media/image52.png"/><Relationship Id="rId5" Type="http://schemas.openxmlformats.org/officeDocument/2006/relationships/image" Target="../media/image6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52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61.png"/><Relationship Id="rId4" Type="http://schemas.openxmlformats.org/officeDocument/2006/relationships/image" Target="../media/image5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48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53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50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47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47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57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37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35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36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36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36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36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40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39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58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8.xml"/><Relationship Id="rId3" Type="http://schemas.openxmlformats.org/officeDocument/2006/relationships/slide" Target="/ppt/slides/slide182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45.jp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46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46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55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5.xml"/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56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1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2.xml"/><Relationship Id="rId3" Type="http://schemas.openxmlformats.org/officeDocument/2006/relationships/hyperlink" Target="https://www.google.com/fonts#UsePlace:use/Collection:Lato:400,700,400italic,700italic%7CRaleway:400,700" TargetMode="External"/><Relationship Id="rId4" Type="http://schemas.openxmlformats.org/officeDocument/2006/relationships/image" Target="../media/image54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4.xml"/><Relationship Id="rId3" Type="http://schemas.openxmlformats.org/officeDocument/2006/relationships/hyperlink" Target="https://twitter.com/googledocs/status/730087240156643328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9.png"/><Relationship Id="rId4" Type="http://schemas.openxmlformats.org/officeDocument/2006/relationships/image" Target="../media/image3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1.png"/><Relationship Id="rId4" Type="http://schemas.openxmlformats.org/officeDocument/2006/relationships/image" Target="../media/image2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type="ctrTitle"/>
          </p:nvPr>
        </p:nvSpPr>
        <p:spPr>
          <a:xfrm>
            <a:off x="311700" y="1108369"/>
            <a:ext cx="8520600" cy="12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Routing and Mobility Management in the Internet of Things</a:t>
            </a:r>
            <a:endParaRPr sz="4200"/>
          </a:p>
        </p:txBody>
      </p:sp>
      <p:sp>
        <p:nvSpPr>
          <p:cNvPr id="96" name="Google Shape;96;p12"/>
          <p:cNvSpPr txBox="1"/>
          <p:nvPr>
            <p:ph type="ctrTitle"/>
          </p:nvPr>
        </p:nvSpPr>
        <p:spPr>
          <a:xfrm>
            <a:off x="799350" y="3076575"/>
            <a:ext cx="7957200" cy="16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Bruno Pereira dos Santos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Antonio A. F. Loureiro &amp; </a:t>
            </a:r>
            <a:r>
              <a:rPr lang="en" sz="2700"/>
              <a:t>Luiz F. M. Vieira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700"/>
              <a:t>Advisors</a:t>
            </a:r>
            <a:endParaRPr i="1" sz="2700"/>
          </a:p>
        </p:txBody>
      </p:sp>
      <p:sp>
        <p:nvSpPr>
          <p:cNvPr id="97" name="Google Shape;97;p12"/>
          <p:cNvSpPr txBox="1"/>
          <p:nvPr/>
        </p:nvSpPr>
        <p:spPr>
          <a:xfrm>
            <a:off x="1063325" y="578006"/>
            <a:ext cx="56190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IoT is an Internet extension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/>
              <a:t>Proportioning everyday objects to be connected to the Internet</a:t>
            </a:r>
            <a:endParaRPr sz="2000"/>
          </a:p>
        </p:txBody>
      </p:sp>
      <p:sp>
        <p:nvSpPr>
          <p:cNvPr id="164" name="Google Shape;164;p21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111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Reports</a:t>
            </a:r>
            <a:endParaRPr/>
          </a:p>
        </p:txBody>
      </p:sp>
      <p:sp>
        <p:nvSpPr>
          <p:cNvPr id="2014" name="Google Shape;2014;p111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5" name="Google Shape;2015;p111"/>
          <p:cNvSpPr txBox="1"/>
          <p:nvPr/>
        </p:nvSpPr>
        <p:spPr>
          <a:xfrm>
            <a:off x="379325" y="1523400"/>
            <a:ext cx="86502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20253"/>
              </a:buClr>
              <a:buSzPts val="1800"/>
              <a:buFont typeface="Lato"/>
              <a:buAutoNum type="arabicPeriod"/>
            </a:pPr>
            <a:r>
              <a:rPr b="1" lang="en" sz="18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Matrix: Multihop Address allocation and dynamic any-To-any Routing for 6LoWPAN.</a:t>
            </a:r>
            <a:endParaRPr b="1" sz="18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ACM </a:t>
            </a:r>
            <a:r>
              <a:rPr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MSWiM 2016</a:t>
            </a:r>
            <a:endParaRPr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20253"/>
              </a:buClr>
              <a:buSzPts val="1800"/>
              <a:buFont typeface="Lato"/>
              <a:buAutoNum type="arabicPeriod"/>
            </a:pPr>
            <a:r>
              <a:rPr b="1" lang="en" sz="18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Matrix: Multihop Address allocation and dynamic any-To-any Routing for 6LoWPAN.</a:t>
            </a:r>
            <a:endParaRPr b="1" sz="18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Computer Networks 2018</a:t>
            </a:r>
            <a:endParaRPr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1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7ECEFD"/>
                </a:solidFill>
              </a:rPr>
              <a:t>4</a:t>
            </a:r>
            <a:r>
              <a:rPr lang="en" sz="7200">
                <a:solidFill>
                  <a:srgbClr val="7ECEFD"/>
                </a:solidFill>
              </a:rPr>
              <a:t>.</a:t>
            </a:r>
            <a:endParaRPr sz="7200">
              <a:solidFill>
                <a:srgbClr val="7ECEF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Alternative Routing Protocol for </a:t>
            </a:r>
            <a:r>
              <a:rPr b="1" lang="en" u="sng">
                <a:solidFill>
                  <a:srgbClr val="F20253"/>
                </a:solidFill>
              </a:rPr>
              <a:t>Mobile</a:t>
            </a:r>
            <a:r>
              <a:rPr lang="en"/>
              <a:t> IoT</a:t>
            </a:r>
            <a:endParaRPr/>
          </a:p>
        </p:txBody>
      </p:sp>
      <p:sp>
        <p:nvSpPr>
          <p:cNvPr id="2021" name="Google Shape;2021;p112"/>
          <p:cNvSpPr txBox="1"/>
          <p:nvPr>
            <p:ph idx="1" type="subTitle"/>
          </p:nvPr>
        </p:nvSpPr>
        <p:spPr>
          <a:xfrm>
            <a:off x="3047700" y="2840063"/>
            <a:ext cx="5410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✓"/>
            </a:pPr>
            <a:r>
              <a:rPr lang="en"/>
              <a:t>Mobile </a:t>
            </a:r>
            <a:r>
              <a:rPr lang="en"/>
              <a:t>Matrix (𝝻Matrix)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✓"/>
            </a:pPr>
            <a:r>
              <a:rPr lang="en"/>
              <a:t>Results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✓"/>
            </a:pPr>
            <a:r>
              <a:rPr lang="en">
                <a:solidFill>
                  <a:schemeClr val="lt1"/>
                </a:solidFill>
              </a:rPr>
              <a:t>Reports</a:t>
            </a:r>
            <a:endParaRPr/>
          </a:p>
        </p:txBody>
      </p:sp>
      <p:sp>
        <p:nvSpPr>
          <p:cNvPr id="2022" name="Google Shape;2022;p112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13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Mobile</a:t>
            </a:r>
            <a:r>
              <a:rPr lang="en" sz="4000"/>
              <a:t> </a:t>
            </a:r>
            <a:r>
              <a:rPr lang="en" sz="4000"/>
              <a:t>Matrix Approach</a:t>
            </a:r>
            <a:endParaRPr/>
          </a:p>
        </p:txBody>
      </p:sp>
      <p:sp>
        <p:nvSpPr>
          <p:cNvPr id="2028" name="Google Shape;2028;p113"/>
          <p:cNvSpPr txBox="1"/>
          <p:nvPr>
            <p:ph idx="4294967295" type="body"/>
          </p:nvPr>
        </p:nvSpPr>
        <p:spPr>
          <a:xfrm>
            <a:off x="1172538" y="1892550"/>
            <a:ext cx="21915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Any-to-any routing</a:t>
            </a:r>
            <a:endParaRPr b="1" sz="2000"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29" name="Google Shape;2029;p113"/>
          <p:cNvSpPr txBox="1"/>
          <p:nvPr>
            <p:ph idx="4294967295" type="body"/>
          </p:nvPr>
        </p:nvSpPr>
        <p:spPr>
          <a:xfrm>
            <a:off x="3476255" y="1892550"/>
            <a:ext cx="21915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000"/>
              <a:t>Memory efficiency</a:t>
            </a:r>
            <a:endParaRPr sz="2000"/>
          </a:p>
        </p:txBody>
      </p:sp>
      <p:sp>
        <p:nvSpPr>
          <p:cNvPr id="2030" name="Google Shape;2030;p113"/>
          <p:cNvSpPr txBox="1"/>
          <p:nvPr>
            <p:ph idx="4294967295" type="body"/>
          </p:nvPr>
        </p:nvSpPr>
        <p:spPr>
          <a:xfrm>
            <a:off x="5779973" y="1892550"/>
            <a:ext cx="21915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000"/>
              <a:t>Reliability</a:t>
            </a:r>
            <a:endParaRPr sz="2000"/>
          </a:p>
        </p:txBody>
      </p:sp>
      <p:sp>
        <p:nvSpPr>
          <p:cNvPr id="2031" name="Google Shape;2031;p113"/>
          <p:cNvSpPr txBox="1"/>
          <p:nvPr>
            <p:ph idx="4294967295" type="body"/>
          </p:nvPr>
        </p:nvSpPr>
        <p:spPr>
          <a:xfrm>
            <a:off x="1172538" y="3664200"/>
            <a:ext cx="21915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000"/>
              <a:t>Fault Tolerance</a:t>
            </a:r>
            <a:endParaRPr sz="2000"/>
          </a:p>
        </p:txBody>
      </p:sp>
      <p:sp>
        <p:nvSpPr>
          <p:cNvPr id="2032" name="Google Shape;2032;p113"/>
          <p:cNvSpPr txBox="1"/>
          <p:nvPr>
            <p:ph idx="4294967295" type="body"/>
          </p:nvPr>
        </p:nvSpPr>
        <p:spPr>
          <a:xfrm>
            <a:off x="3476255" y="3664200"/>
            <a:ext cx="21915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000"/>
              <a:t>Hardware independence</a:t>
            </a:r>
            <a:endParaRPr sz="2000"/>
          </a:p>
        </p:txBody>
      </p:sp>
      <p:sp>
        <p:nvSpPr>
          <p:cNvPr id="2033" name="Google Shape;2033;p113"/>
          <p:cNvSpPr txBox="1"/>
          <p:nvPr>
            <p:ph idx="4294967295" type="body"/>
          </p:nvPr>
        </p:nvSpPr>
        <p:spPr>
          <a:xfrm>
            <a:off x="5779973" y="3664200"/>
            <a:ext cx="21915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IoT integration</a:t>
            </a:r>
            <a:endParaRPr sz="2000"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/>
          </a:p>
        </p:txBody>
      </p:sp>
      <p:grpSp>
        <p:nvGrpSpPr>
          <p:cNvPr id="2034" name="Google Shape;2034;p113"/>
          <p:cNvGrpSpPr/>
          <p:nvPr/>
        </p:nvGrpSpPr>
        <p:grpSpPr>
          <a:xfrm>
            <a:off x="1922100" y="3171225"/>
            <a:ext cx="692400" cy="519300"/>
            <a:chOff x="977625" y="4228300"/>
            <a:chExt cx="692400" cy="692400"/>
          </a:xfrm>
        </p:grpSpPr>
        <p:sp>
          <p:nvSpPr>
            <p:cNvPr id="2035" name="Google Shape;2035;p113"/>
            <p:cNvSpPr/>
            <p:nvPr/>
          </p:nvSpPr>
          <p:spPr>
            <a:xfrm>
              <a:off x="977625" y="4228300"/>
              <a:ext cx="692400" cy="6924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36" name="Google Shape;2036;p113"/>
            <p:cNvGrpSpPr/>
            <p:nvPr/>
          </p:nvGrpSpPr>
          <p:grpSpPr>
            <a:xfrm>
              <a:off x="1148234" y="4403368"/>
              <a:ext cx="351204" cy="324661"/>
              <a:chOff x="5975075" y="2327500"/>
              <a:chExt cx="420100" cy="388350"/>
            </a:xfrm>
          </p:grpSpPr>
          <p:sp>
            <p:nvSpPr>
              <p:cNvPr id="2037" name="Google Shape;2037;p113"/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rect b="b" l="l" r="r" t="t"/>
                <a:pathLst>
                  <a:path extrusionOk="0" h="8818" w="3933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113"/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rect b="b" l="l" r="r" t="t"/>
                <a:pathLst>
                  <a:path extrusionOk="0" h="15534" w="12286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39" name="Google Shape;2039;p113"/>
          <p:cNvGrpSpPr/>
          <p:nvPr/>
        </p:nvGrpSpPr>
        <p:grpSpPr>
          <a:xfrm>
            <a:off x="4225816" y="3171225"/>
            <a:ext cx="692400" cy="519300"/>
            <a:chOff x="3608154" y="4228300"/>
            <a:chExt cx="692400" cy="692400"/>
          </a:xfrm>
        </p:grpSpPr>
        <p:sp>
          <p:nvSpPr>
            <p:cNvPr id="2040" name="Google Shape;2040;p113"/>
            <p:cNvSpPr/>
            <p:nvPr/>
          </p:nvSpPr>
          <p:spPr>
            <a:xfrm>
              <a:off x="3608154" y="4228300"/>
              <a:ext cx="692400" cy="6924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41" name="Google Shape;2041;p113"/>
            <p:cNvGrpSpPr/>
            <p:nvPr/>
          </p:nvGrpSpPr>
          <p:grpSpPr>
            <a:xfrm>
              <a:off x="3740456" y="4407454"/>
              <a:ext cx="427781" cy="316489"/>
              <a:chOff x="5255200" y="3006475"/>
              <a:chExt cx="511700" cy="378575"/>
            </a:xfrm>
          </p:grpSpPr>
          <p:sp>
            <p:nvSpPr>
              <p:cNvPr id="2042" name="Google Shape;2042;p113"/>
              <p:cNvSpPr/>
              <p:nvPr/>
            </p:nvSpPr>
            <p:spPr>
              <a:xfrm>
                <a:off x="5255200" y="3006475"/>
                <a:ext cx="349900" cy="349875"/>
              </a:xfrm>
              <a:custGeom>
                <a:rect b="b" l="l" r="r" t="t"/>
                <a:pathLst>
                  <a:path extrusionOk="0" h="13995" w="13996">
                    <a:moveTo>
                      <a:pt x="6986" y="4714"/>
                    </a:moveTo>
                    <a:lnTo>
                      <a:pt x="7206" y="4738"/>
                    </a:lnTo>
                    <a:lnTo>
                      <a:pt x="7425" y="4763"/>
                    </a:lnTo>
                    <a:lnTo>
                      <a:pt x="7645" y="4812"/>
                    </a:lnTo>
                    <a:lnTo>
                      <a:pt x="7841" y="4885"/>
                    </a:lnTo>
                    <a:lnTo>
                      <a:pt x="8060" y="4983"/>
                    </a:lnTo>
                    <a:lnTo>
                      <a:pt x="8256" y="5105"/>
                    </a:lnTo>
                    <a:lnTo>
                      <a:pt x="8427" y="5227"/>
                    </a:lnTo>
                    <a:lnTo>
                      <a:pt x="8598" y="5398"/>
                    </a:lnTo>
                    <a:lnTo>
                      <a:pt x="8769" y="5569"/>
                    </a:lnTo>
                    <a:lnTo>
                      <a:pt x="8891" y="5740"/>
                    </a:lnTo>
                    <a:lnTo>
                      <a:pt x="9013" y="5935"/>
                    </a:lnTo>
                    <a:lnTo>
                      <a:pt x="9111" y="6155"/>
                    </a:lnTo>
                    <a:lnTo>
                      <a:pt x="9184" y="6350"/>
                    </a:lnTo>
                    <a:lnTo>
                      <a:pt x="9233" y="6570"/>
                    </a:lnTo>
                    <a:lnTo>
                      <a:pt x="9257" y="6790"/>
                    </a:lnTo>
                    <a:lnTo>
                      <a:pt x="9257" y="7010"/>
                    </a:lnTo>
                    <a:lnTo>
                      <a:pt x="9257" y="7229"/>
                    </a:lnTo>
                    <a:lnTo>
                      <a:pt x="9233" y="7425"/>
                    </a:lnTo>
                    <a:lnTo>
                      <a:pt x="9184" y="7645"/>
                    </a:lnTo>
                    <a:lnTo>
                      <a:pt x="9111" y="7864"/>
                    </a:lnTo>
                    <a:lnTo>
                      <a:pt x="9013" y="8060"/>
                    </a:lnTo>
                    <a:lnTo>
                      <a:pt x="8891" y="8255"/>
                    </a:lnTo>
                    <a:lnTo>
                      <a:pt x="8769" y="8451"/>
                    </a:lnTo>
                    <a:lnTo>
                      <a:pt x="8598" y="8622"/>
                    </a:lnTo>
                    <a:lnTo>
                      <a:pt x="8427" y="8768"/>
                    </a:lnTo>
                    <a:lnTo>
                      <a:pt x="8256" y="8915"/>
                    </a:lnTo>
                    <a:lnTo>
                      <a:pt x="8060" y="9012"/>
                    </a:lnTo>
                    <a:lnTo>
                      <a:pt x="7841" y="9110"/>
                    </a:lnTo>
                    <a:lnTo>
                      <a:pt x="7645" y="9183"/>
                    </a:lnTo>
                    <a:lnTo>
                      <a:pt x="7425" y="9232"/>
                    </a:lnTo>
                    <a:lnTo>
                      <a:pt x="7206" y="9257"/>
                    </a:lnTo>
                    <a:lnTo>
                      <a:pt x="6986" y="9281"/>
                    </a:lnTo>
                    <a:lnTo>
                      <a:pt x="6766" y="9257"/>
                    </a:lnTo>
                    <a:lnTo>
                      <a:pt x="6546" y="9232"/>
                    </a:lnTo>
                    <a:lnTo>
                      <a:pt x="6351" y="9183"/>
                    </a:lnTo>
                    <a:lnTo>
                      <a:pt x="6131" y="9110"/>
                    </a:lnTo>
                    <a:lnTo>
                      <a:pt x="5936" y="9012"/>
                    </a:lnTo>
                    <a:lnTo>
                      <a:pt x="5740" y="8915"/>
                    </a:lnTo>
                    <a:lnTo>
                      <a:pt x="5545" y="8768"/>
                    </a:lnTo>
                    <a:lnTo>
                      <a:pt x="5374" y="8622"/>
                    </a:lnTo>
                    <a:lnTo>
                      <a:pt x="5227" y="8451"/>
                    </a:lnTo>
                    <a:lnTo>
                      <a:pt x="5081" y="8255"/>
                    </a:lnTo>
                    <a:lnTo>
                      <a:pt x="4983" y="8060"/>
                    </a:lnTo>
                    <a:lnTo>
                      <a:pt x="4885" y="7864"/>
                    </a:lnTo>
                    <a:lnTo>
                      <a:pt x="4812" y="7645"/>
                    </a:lnTo>
                    <a:lnTo>
                      <a:pt x="4763" y="7425"/>
                    </a:lnTo>
                    <a:lnTo>
                      <a:pt x="4714" y="7229"/>
                    </a:lnTo>
                    <a:lnTo>
                      <a:pt x="4714" y="7010"/>
                    </a:lnTo>
                    <a:lnTo>
                      <a:pt x="4714" y="6790"/>
                    </a:lnTo>
                    <a:lnTo>
                      <a:pt x="4763" y="6570"/>
                    </a:lnTo>
                    <a:lnTo>
                      <a:pt x="4812" y="6350"/>
                    </a:lnTo>
                    <a:lnTo>
                      <a:pt x="4885" y="6155"/>
                    </a:lnTo>
                    <a:lnTo>
                      <a:pt x="4983" y="5935"/>
                    </a:lnTo>
                    <a:lnTo>
                      <a:pt x="5081" y="5740"/>
                    </a:lnTo>
                    <a:lnTo>
                      <a:pt x="5227" y="5569"/>
                    </a:lnTo>
                    <a:lnTo>
                      <a:pt x="5374" y="5398"/>
                    </a:lnTo>
                    <a:lnTo>
                      <a:pt x="5545" y="5227"/>
                    </a:lnTo>
                    <a:lnTo>
                      <a:pt x="5740" y="5105"/>
                    </a:lnTo>
                    <a:lnTo>
                      <a:pt x="5936" y="4983"/>
                    </a:lnTo>
                    <a:lnTo>
                      <a:pt x="6131" y="4885"/>
                    </a:lnTo>
                    <a:lnTo>
                      <a:pt x="6351" y="4812"/>
                    </a:lnTo>
                    <a:lnTo>
                      <a:pt x="6546" y="4763"/>
                    </a:lnTo>
                    <a:lnTo>
                      <a:pt x="6766" y="4738"/>
                    </a:lnTo>
                    <a:lnTo>
                      <a:pt x="6986" y="4714"/>
                    </a:lnTo>
                    <a:close/>
                    <a:moveTo>
                      <a:pt x="6497" y="0"/>
                    </a:moveTo>
                    <a:lnTo>
                      <a:pt x="6375" y="25"/>
                    </a:lnTo>
                    <a:lnTo>
                      <a:pt x="6253" y="49"/>
                    </a:lnTo>
                    <a:lnTo>
                      <a:pt x="6131" y="122"/>
                    </a:lnTo>
                    <a:lnTo>
                      <a:pt x="6033" y="196"/>
                    </a:lnTo>
                    <a:lnTo>
                      <a:pt x="5936" y="293"/>
                    </a:lnTo>
                    <a:lnTo>
                      <a:pt x="5862" y="391"/>
                    </a:lnTo>
                    <a:lnTo>
                      <a:pt x="5813" y="513"/>
                    </a:lnTo>
                    <a:lnTo>
                      <a:pt x="5789" y="635"/>
                    </a:lnTo>
                    <a:lnTo>
                      <a:pt x="5618" y="2076"/>
                    </a:lnTo>
                    <a:lnTo>
                      <a:pt x="5325" y="2174"/>
                    </a:lnTo>
                    <a:lnTo>
                      <a:pt x="5032" y="2296"/>
                    </a:lnTo>
                    <a:lnTo>
                      <a:pt x="4763" y="2418"/>
                    </a:lnTo>
                    <a:lnTo>
                      <a:pt x="4495" y="2565"/>
                    </a:lnTo>
                    <a:lnTo>
                      <a:pt x="3347" y="1661"/>
                    </a:lnTo>
                    <a:lnTo>
                      <a:pt x="3225" y="1588"/>
                    </a:lnTo>
                    <a:lnTo>
                      <a:pt x="3103" y="1539"/>
                    </a:lnTo>
                    <a:lnTo>
                      <a:pt x="2980" y="1514"/>
                    </a:lnTo>
                    <a:lnTo>
                      <a:pt x="2736" y="1514"/>
                    </a:lnTo>
                    <a:lnTo>
                      <a:pt x="2590" y="1563"/>
                    </a:lnTo>
                    <a:lnTo>
                      <a:pt x="2492" y="1637"/>
                    </a:lnTo>
                    <a:lnTo>
                      <a:pt x="2394" y="1710"/>
                    </a:lnTo>
                    <a:lnTo>
                      <a:pt x="1710" y="2394"/>
                    </a:lnTo>
                    <a:lnTo>
                      <a:pt x="1613" y="2491"/>
                    </a:lnTo>
                    <a:lnTo>
                      <a:pt x="1564" y="2614"/>
                    </a:lnTo>
                    <a:lnTo>
                      <a:pt x="1515" y="2736"/>
                    </a:lnTo>
                    <a:lnTo>
                      <a:pt x="1491" y="2858"/>
                    </a:lnTo>
                    <a:lnTo>
                      <a:pt x="1491" y="3004"/>
                    </a:lnTo>
                    <a:lnTo>
                      <a:pt x="1515" y="3126"/>
                    </a:lnTo>
                    <a:lnTo>
                      <a:pt x="1564" y="3249"/>
                    </a:lnTo>
                    <a:lnTo>
                      <a:pt x="1637" y="3346"/>
                    </a:lnTo>
                    <a:lnTo>
                      <a:pt x="2541" y="4494"/>
                    </a:lnTo>
                    <a:lnTo>
                      <a:pt x="2394" y="4763"/>
                    </a:lnTo>
                    <a:lnTo>
                      <a:pt x="2272" y="5056"/>
                    </a:lnTo>
                    <a:lnTo>
                      <a:pt x="2174" y="5349"/>
                    </a:lnTo>
                    <a:lnTo>
                      <a:pt x="2077" y="5642"/>
                    </a:lnTo>
                    <a:lnTo>
                      <a:pt x="636" y="5789"/>
                    </a:lnTo>
                    <a:lnTo>
                      <a:pt x="514" y="5837"/>
                    </a:lnTo>
                    <a:lnTo>
                      <a:pt x="392" y="5886"/>
                    </a:lnTo>
                    <a:lnTo>
                      <a:pt x="269" y="5959"/>
                    </a:lnTo>
                    <a:lnTo>
                      <a:pt x="172" y="6033"/>
                    </a:lnTo>
                    <a:lnTo>
                      <a:pt x="99" y="6155"/>
                    </a:lnTo>
                    <a:lnTo>
                      <a:pt x="50" y="6253"/>
                    </a:lnTo>
                    <a:lnTo>
                      <a:pt x="1" y="6399"/>
                    </a:lnTo>
                    <a:lnTo>
                      <a:pt x="1" y="6521"/>
                    </a:lnTo>
                    <a:lnTo>
                      <a:pt x="1" y="7474"/>
                    </a:lnTo>
                    <a:lnTo>
                      <a:pt x="1" y="7620"/>
                    </a:lnTo>
                    <a:lnTo>
                      <a:pt x="50" y="7742"/>
                    </a:lnTo>
                    <a:lnTo>
                      <a:pt x="99" y="7864"/>
                    </a:lnTo>
                    <a:lnTo>
                      <a:pt x="172" y="7962"/>
                    </a:lnTo>
                    <a:lnTo>
                      <a:pt x="269" y="8060"/>
                    </a:lnTo>
                    <a:lnTo>
                      <a:pt x="392" y="8133"/>
                    </a:lnTo>
                    <a:lnTo>
                      <a:pt x="514" y="8182"/>
                    </a:lnTo>
                    <a:lnTo>
                      <a:pt x="636" y="8206"/>
                    </a:lnTo>
                    <a:lnTo>
                      <a:pt x="2077" y="8377"/>
                    </a:lnTo>
                    <a:lnTo>
                      <a:pt x="2174" y="8670"/>
                    </a:lnTo>
                    <a:lnTo>
                      <a:pt x="2272" y="8939"/>
                    </a:lnTo>
                    <a:lnTo>
                      <a:pt x="2394" y="9232"/>
                    </a:lnTo>
                    <a:lnTo>
                      <a:pt x="2541" y="9501"/>
                    </a:lnTo>
                    <a:lnTo>
                      <a:pt x="1637" y="10649"/>
                    </a:lnTo>
                    <a:lnTo>
                      <a:pt x="1564" y="10771"/>
                    </a:lnTo>
                    <a:lnTo>
                      <a:pt x="1515" y="10893"/>
                    </a:lnTo>
                    <a:lnTo>
                      <a:pt x="1491" y="11015"/>
                    </a:lnTo>
                    <a:lnTo>
                      <a:pt x="1491" y="11137"/>
                    </a:lnTo>
                    <a:lnTo>
                      <a:pt x="1515" y="11259"/>
                    </a:lnTo>
                    <a:lnTo>
                      <a:pt x="1564" y="11381"/>
                    </a:lnTo>
                    <a:lnTo>
                      <a:pt x="1613" y="11504"/>
                    </a:lnTo>
                    <a:lnTo>
                      <a:pt x="1710" y="11601"/>
                    </a:lnTo>
                    <a:lnTo>
                      <a:pt x="2394" y="12285"/>
                    </a:lnTo>
                    <a:lnTo>
                      <a:pt x="2492" y="12383"/>
                    </a:lnTo>
                    <a:lnTo>
                      <a:pt x="2590" y="12432"/>
                    </a:lnTo>
                    <a:lnTo>
                      <a:pt x="2736" y="12480"/>
                    </a:lnTo>
                    <a:lnTo>
                      <a:pt x="2858" y="12505"/>
                    </a:lnTo>
                    <a:lnTo>
                      <a:pt x="2980" y="12505"/>
                    </a:lnTo>
                    <a:lnTo>
                      <a:pt x="3103" y="12456"/>
                    </a:lnTo>
                    <a:lnTo>
                      <a:pt x="3225" y="12407"/>
                    </a:lnTo>
                    <a:lnTo>
                      <a:pt x="3347" y="12358"/>
                    </a:lnTo>
                    <a:lnTo>
                      <a:pt x="4495" y="11455"/>
                    </a:lnTo>
                    <a:lnTo>
                      <a:pt x="4763" y="11577"/>
                    </a:lnTo>
                    <a:lnTo>
                      <a:pt x="5032" y="11723"/>
                    </a:lnTo>
                    <a:lnTo>
                      <a:pt x="5325" y="11821"/>
                    </a:lnTo>
                    <a:lnTo>
                      <a:pt x="5618" y="11919"/>
                    </a:lnTo>
                    <a:lnTo>
                      <a:pt x="5789" y="13360"/>
                    </a:lnTo>
                    <a:lnTo>
                      <a:pt x="5813" y="13482"/>
                    </a:lnTo>
                    <a:lnTo>
                      <a:pt x="5862" y="13604"/>
                    </a:lnTo>
                    <a:lnTo>
                      <a:pt x="5936" y="13726"/>
                    </a:lnTo>
                    <a:lnTo>
                      <a:pt x="6033" y="13824"/>
                    </a:lnTo>
                    <a:lnTo>
                      <a:pt x="6131" y="13897"/>
                    </a:lnTo>
                    <a:lnTo>
                      <a:pt x="6253" y="13946"/>
                    </a:lnTo>
                    <a:lnTo>
                      <a:pt x="6375" y="13995"/>
                    </a:lnTo>
                    <a:lnTo>
                      <a:pt x="7596" y="13995"/>
                    </a:lnTo>
                    <a:lnTo>
                      <a:pt x="7743" y="13946"/>
                    </a:lnTo>
                    <a:lnTo>
                      <a:pt x="7841" y="13897"/>
                    </a:lnTo>
                    <a:lnTo>
                      <a:pt x="7963" y="13824"/>
                    </a:lnTo>
                    <a:lnTo>
                      <a:pt x="8036" y="13726"/>
                    </a:lnTo>
                    <a:lnTo>
                      <a:pt x="8109" y="13604"/>
                    </a:lnTo>
                    <a:lnTo>
                      <a:pt x="8158" y="13482"/>
                    </a:lnTo>
                    <a:lnTo>
                      <a:pt x="8183" y="13360"/>
                    </a:lnTo>
                    <a:lnTo>
                      <a:pt x="8353" y="11919"/>
                    </a:lnTo>
                    <a:lnTo>
                      <a:pt x="8647" y="11821"/>
                    </a:lnTo>
                    <a:lnTo>
                      <a:pt x="8940" y="11723"/>
                    </a:lnTo>
                    <a:lnTo>
                      <a:pt x="9233" y="11577"/>
                    </a:lnTo>
                    <a:lnTo>
                      <a:pt x="9501" y="11455"/>
                    </a:lnTo>
                    <a:lnTo>
                      <a:pt x="10649" y="12358"/>
                    </a:lnTo>
                    <a:lnTo>
                      <a:pt x="10747" y="12407"/>
                    </a:lnTo>
                    <a:lnTo>
                      <a:pt x="10869" y="12456"/>
                    </a:lnTo>
                    <a:lnTo>
                      <a:pt x="10991" y="12505"/>
                    </a:lnTo>
                    <a:lnTo>
                      <a:pt x="11138" y="12505"/>
                    </a:lnTo>
                    <a:lnTo>
                      <a:pt x="11260" y="12480"/>
                    </a:lnTo>
                    <a:lnTo>
                      <a:pt x="11382" y="12432"/>
                    </a:lnTo>
                    <a:lnTo>
                      <a:pt x="11504" y="12383"/>
                    </a:lnTo>
                    <a:lnTo>
                      <a:pt x="11602" y="12285"/>
                    </a:lnTo>
                    <a:lnTo>
                      <a:pt x="12286" y="11601"/>
                    </a:lnTo>
                    <a:lnTo>
                      <a:pt x="12359" y="11504"/>
                    </a:lnTo>
                    <a:lnTo>
                      <a:pt x="12432" y="11381"/>
                    </a:lnTo>
                    <a:lnTo>
                      <a:pt x="12457" y="11259"/>
                    </a:lnTo>
                    <a:lnTo>
                      <a:pt x="12481" y="11137"/>
                    </a:lnTo>
                    <a:lnTo>
                      <a:pt x="12481" y="11015"/>
                    </a:lnTo>
                    <a:lnTo>
                      <a:pt x="12457" y="10893"/>
                    </a:lnTo>
                    <a:lnTo>
                      <a:pt x="12408" y="10771"/>
                    </a:lnTo>
                    <a:lnTo>
                      <a:pt x="12334" y="10649"/>
                    </a:lnTo>
                    <a:lnTo>
                      <a:pt x="11431" y="9501"/>
                    </a:lnTo>
                    <a:lnTo>
                      <a:pt x="11577" y="9232"/>
                    </a:lnTo>
                    <a:lnTo>
                      <a:pt x="11699" y="8939"/>
                    </a:lnTo>
                    <a:lnTo>
                      <a:pt x="11822" y="8670"/>
                    </a:lnTo>
                    <a:lnTo>
                      <a:pt x="11895" y="8377"/>
                    </a:lnTo>
                    <a:lnTo>
                      <a:pt x="13360" y="8206"/>
                    </a:lnTo>
                    <a:lnTo>
                      <a:pt x="13482" y="8182"/>
                    </a:lnTo>
                    <a:lnTo>
                      <a:pt x="13604" y="8133"/>
                    </a:lnTo>
                    <a:lnTo>
                      <a:pt x="13702" y="8060"/>
                    </a:lnTo>
                    <a:lnTo>
                      <a:pt x="13800" y="7962"/>
                    </a:lnTo>
                    <a:lnTo>
                      <a:pt x="13873" y="7864"/>
                    </a:lnTo>
                    <a:lnTo>
                      <a:pt x="13946" y="7742"/>
                    </a:lnTo>
                    <a:lnTo>
                      <a:pt x="13971" y="7620"/>
                    </a:lnTo>
                    <a:lnTo>
                      <a:pt x="13995" y="7474"/>
                    </a:lnTo>
                    <a:lnTo>
                      <a:pt x="13995" y="6521"/>
                    </a:lnTo>
                    <a:lnTo>
                      <a:pt x="13971" y="6399"/>
                    </a:lnTo>
                    <a:lnTo>
                      <a:pt x="13946" y="6253"/>
                    </a:lnTo>
                    <a:lnTo>
                      <a:pt x="13873" y="6155"/>
                    </a:lnTo>
                    <a:lnTo>
                      <a:pt x="13800" y="6033"/>
                    </a:lnTo>
                    <a:lnTo>
                      <a:pt x="13702" y="5959"/>
                    </a:lnTo>
                    <a:lnTo>
                      <a:pt x="13604" y="5886"/>
                    </a:lnTo>
                    <a:lnTo>
                      <a:pt x="13482" y="5837"/>
                    </a:lnTo>
                    <a:lnTo>
                      <a:pt x="13360" y="5789"/>
                    </a:lnTo>
                    <a:lnTo>
                      <a:pt x="11895" y="5642"/>
                    </a:lnTo>
                    <a:lnTo>
                      <a:pt x="11822" y="5349"/>
                    </a:lnTo>
                    <a:lnTo>
                      <a:pt x="11699" y="5056"/>
                    </a:lnTo>
                    <a:lnTo>
                      <a:pt x="11577" y="4763"/>
                    </a:lnTo>
                    <a:lnTo>
                      <a:pt x="11431" y="4494"/>
                    </a:lnTo>
                    <a:lnTo>
                      <a:pt x="12334" y="3346"/>
                    </a:lnTo>
                    <a:lnTo>
                      <a:pt x="12408" y="3249"/>
                    </a:lnTo>
                    <a:lnTo>
                      <a:pt x="12457" y="3126"/>
                    </a:lnTo>
                    <a:lnTo>
                      <a:pt x="12481" y="3004"/>
                    </a:lnTo>
                    <a:lnTo>
                      <a:pt x="12481" y="2858"/>
                    </a:lnTo>
                    <a:lnTo>
                      <a:pt x="12457" y="2736"/>
                    </a:lnTo>
                    <a:lnTo>
                      <a:pt x="12432" y="2614"/>
                    </a:lnTo>
                    <a:lnTo>
                      <a:pt x="12359" y="2491"/>
                    </a:lnTo>
                    <a:lnTo>
                      <a:pt x="12286" y="2394"/>
                    </a:lnTo>
                    <a:lnTo>
                      <a:pt x="11602" y="1710"/>
                    </a:lnTo>
                    <a:lnTo>
                      <a:pt x="11504" y="1637"/>
                    </a:lnTo>
                    <a:lnTo>
                      <a:pt x="11382" y="1563"/>
                    </a:lnTo>
                    <a:lnTo>
                      <a:pt x="11260" y="1514"/>
                    </a:lnTo>
                    <a:lnTo>
                      <a:pt x="10991" y="1514"/>
                    </a:lnTo>
                    <a:lnTo>
                      <a:pt x="10869" y="1539"/>
                    </a:lnTo>
                    <a:lnTo>
                      <a:pt x="10747" y="1588"/>
                    </a:lnTo>
                    <a:lnTo>
                      <a:pt x="10649" y="1661"/>
                    </a:lnTo>
                    <a:lnTo>
                      <a:pt x="9501" y="2565"/>
                    </a:lnTo>
                    <a:lnTo>
                      <a:pt x="9233" y="2418"/>
                    </a:lnTo>
                    <a:lnTo>
                      <a:pt x="8940" y="2296"/>
                    </a:lnTo>
                    <a:lnTo>
                      <a:pt x="8647" y="2174"/>
                    </a:lnTo>
                    <a:lnTo>
                      <a:pt x="8353" y="2076"/>
                    </a:lnTo>
                    <a:lnTo>
                      <a:pt x="8183" y="635"/>
                    </a:lnTo>
                    <a:lnTo>
                      <a:pt x="8158" y="513"/>
                    </a:lnTo>
                    <a:lnTo>
                      <a:pt x="8109" y="391"/>
                    </a:lnTo>
                    <a:lnTo>
                      <a:pt x="8036" y="293"/>
                    </a:lnTo>
                    <a:lnTo>
                      <a:pt x="7963" y="196"/>
                    </a:lnTo>
                    <a:lnTo>
                      <a:pt x="7841" y="122"/>
                    </a:lnTo>
                    <a:lnTo>
                      <a:pt x="7743" y="49"/>
                    </a:lnTo>
                    <a:lnTo>
                      <a:pt x="7596" y="25"/>
                    </a:lnTo>
                    <a:lnTo>
                      <a:pt x="74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113"/>
              <p:cNvSpPr/>
              <p:nvPr/>
            </p:nvSpPr>
            <p:spPr>
              <a:xfrm>
                <a:off x="5567825" y="3185975"/>
                <a:ext cx="199075" cy="199075"/>
              </a:xfrm>
              <a:custGeom>
                <a:rect b="b" l="l" r="r" t="t"/>
                <a:pathLst>
                  <a:path extrusionOk="0" h="7963" w="7963">
                    <a:moveTo>
                      <a:pt x="3933" y="2296"/>
                    </a:moveTo>
                    <a:lnTo>
                      <a:pt x="4103" y="2321"/>
                    </a:lnTo>
                    <a:lnTo>
                      <a:pt x="4274" y="2321"/>
                    </a:lnTo>
                    <a:lnTo>
                      <a:pt x="4421" y="2370"/>
                    </a:lnTo>
                    <a:lnTo>
                      <a:pt x="4592" y="2419"/>
                    </a:lnTo>
                    <a:lnTo>
                      <a:pt x="4738" y="2492"/>
                    </a:lnTo>
                    <a:lnTo>
                      <a:pt x="4885" y="2565"/>
                    </a:lnTo>
                    <a:lnTo>
                      <a:pt x="5032" y="2663"/>
                    </a:lnTo>
                    <a:lnTo>
                      <a:pt x="5154" y="2785"/>
                    </a:lnTo>
                    <a:lnTo>
                      <a:pt x="5276" y="2883"/>
                    </a:lnTo>
                    <a:lnTo>
                      <a:pt x="5373" y="3029"/>
                    </a:lnTo>
                    <a:lnTo>
                      <a:pt x="5447" y="3151"/>
                    </a:lnTo>
                    <a:lnTo>
                      <a:pt x="5520" y="3298"/>
                    </a:lnTo>
                    <a:lnTo>
                      <a:pt x="5593" y="3444"/>
                    </a:lnTo>
                    <a:lnTo>
                      <a:pt x="5618" y="3615"/>
                    </a:lnTo>
                    <a:lnTo>
                      <a:pt x="5642" y="3762"/>
                    </a:lnTo>
                    <a:lnTo>
                      <a:pt x="5667" y="3933"/>
                    </a:lnTo>
                    <a:lnTo>
                      <a:pt x="5667" y="4079"/>
                    </a:lnTo>
                    <a:lnTo>
                      <a:pt x="5642" y="4250"/>
                    </a:lnTo>
                    <a:lnTo>
                      <a:pt x="5618" y="4421"/>
                    </a:lnTo>
                    <a:lnTo>
                      <a:pt x="5569" y="4568"/>
                    </a:lnTo>
                    <a:lnTo>
                      <a:pt x="5496" y="4739"/>
                    </a:lnTo>
                    <a:lnTo>
                      <a:pt x="5398" y="4885"/>
                    </a:lnTo>
                    <a:lnTo>
                      <a:pt x="5300" y="5007"/>
                    </a:lnTo>
                    <a:lnTo>
                      <a:pt x="5203" y="5154"/>
                    </a:lnTo>
                    <a:lnTo>
                      <a:pt x="5080" y="5252"/>
                    </a:lnTo>
                    <a:lnTo>
                      <a:pt x="4958" y="5349"/>
                    </a:lnTo>
                    <a:lnTo>
                      <a:pt x="4812" y="5447"/>
                    </a:lnTo>
                    <a:lnTo>
                      <a:pt x="4665" y="5520"/>
                    </a:lnTo>
                    <a:lnTo>
                      <a:pt x="4519" y="5569"/>
                    </a:lnTo>
                    <a:lnTo>
                      <a:pt x="4372" y="5618"/>
                    </a:lnTo>
                    <a:lnTo>
                      <a:pt x="4201" y="5642"/>
                    </a:lnTo>
                    <a:lnTo>
                      <a:pt x="4055" y="5667"/>
                    </a:lnTo>
                    <a:lnTo>
                      <a:pt x="3884" y="5642"/>
                    </a:lnTo>
                    <a:lnTo>
                      <a:pt x="3713" y="5642"/>
                    </a:lnTo>
                    <a:lnTo>
                      <a:pt x="3566" y="5594"/>
                    </a:lnTo>
                    <a:lnTo>
                      <a:pt x="3395" y="5545"/>
                    </a:lnTo>
                    <a:lnTo>
                      <a:pt x="3249" y="5471"/>
                    </a:lnTo>
                    <a:lnTo>
                      <a:pt x="3102" y="5398"/>
                    </a:lnTo>
                    <a:lnTo>
                      <a:pt x="2956" y="5300"/>
                    </a:lnTo>
                    <a:lnTo>
                      <a:pt x="2833" y="5178"/>
                    </a:lnTo>
                    <a:lnTo>
                      <a:pt x="2711" y="5081"/>
                    </a:lnTo>
                    <a:lnTo>
                      <a:pt x="2614" y="4934"/>
                    </a:lnTo>
                    <a:lnTo>
                      <a:pt x="2540" y="4812"/>
                    </a:lnTo>
                    <a:lnTo>
                      <a:pt x="2467" y="4665"/>
                    </a:lnTo>
                    <a:lnTo>
                      <a:pt x="2394" y="4519"/>
                    </a:lnTo>
                    <a:lnTo>
                      <a:pt x="2369" y="4348"/>
                    </a:lnTo>
                    <a:lnTo>
                      <a:pt x="2321" y="4201"/>
                    </a:lnTo>
                    <a:lnTo>
                      <a:pt x="2321" y="4030"/>
                    </a:lnTo>
                    <a:lnTo>
                      <a:pt x="2321" y="3884"/>
                    </a:lnTo>
                    <a:lnTo>
                      <a:pt x="2345" y="3713"/>
                    </a:lnTo>
                    <a:lnTo>
                      <a:pt x="2369" y="3542"/>
                    </a:lnTo>
                    <a:lnTo>
                      <a:pt x="2418" y="3395"/>
                    </a:lnTo>
                    <a:lnTo>
                      <a:pt x="2492" y="3224"/>
                    </a:lnTo>
                    <a:lnTo>
                      <a:pt x="2589" y="3078"/>
                    </a:lnTo>
                    <a:lnTo>
                      <a:pt x="2687" y="2956"/>
                    </a:lnTo>
                    <a:lnTo>
                      <a:pt x="2785" y="2809"/>
                    </a:lnTo>
                    <a:lnTo>
                      <a:pt x="2907" y="2712"/>
                    </a:lnTo>
                    <a:lnTo>
                      <a:pt x="3029" y="2614"/>
                    </a:lnTo>
                    <a:lnTo>
                      <a:pt x="3175" y="2516"/>
                    </a:lnTo>
                    <a:lnTo>
                      <a:pt x="3322" y="2443"/>
                    </a:lnTo>
                    <a:lnTo>
                      <a:pt x="3468" y="2394"/>
                    </a:lnTo>
                    <a:lnTo>
                      <a:pt x="3615" y="2345"/>
                    </a:lnTo>
                    <a:lnTo>
                      <a:pt x="3786" y="2321"/>
                    </a:lnTo>
                    <a:lnTo>
                      <a:pt x="3933" y="2296"/>
                    </a:lnTo>
                    <a:close/>
                    <a:moveTo>
                      <a:pt x="3053" y="1"/>
                    </a:moveTo>
                    <a:lnTo>
                      <a:pt x="2980" y="25"/>
                    </a:lnTo>
                    <a:lnTo>
                      <a:pt x="2443" y="196"/>
                    </a:lnTo>
                    <a:lnTo>
                      <a:pt x="2369" y="220"/>
                    </a:lnTo>
                    <a:lnTo>
                      <a:pt x="2296" y="269"/>
                    </a:lnTo>
                    <a:lnTo>
                      <a:pt x="2198" y="391"/>
                    </a:lnTo>
                    <a:lnTo>
                      <a:pt x="2150" y="538"/>
                    </a:lnTo>
                    <a:lnTo>
                      <a:pt x="2150" y="611"/>
                    </a:lnTo>
                    <a:lnTo>
                      <a:pt x="2150" y="684"/>
                    </a:lnTo>
                    <a:lnTo>
                      <a:pt x="2394" y="1832"/>
                    </a:lnTo>
                    <a:lnTo>
                      <a:pt x="2223" y="1954"/>
                    </a:lnTo>
                    <a:lnTo>
                      <a:pt x="2076" y="2101"/>
                    </a:lnTo>
                    <a:lnTo>
                      <a:pt x="1002" y="1686"/>
                    </a:lnTo>
                    <a:lnTo>
                      <a:pt x="928" y="1686"/>
                    </a:lnTo>
                    <a:lnTo>
                      <a:pt x="831" y="1661"/>
                    </a:lnTo>
                    <a:lnTo>
                      <a:pt x="684" y="1710"/>
                    </a:lnTo>
                    <a:lnTo>
                      <a:pt x="562" y="1784"/>
                    </a:lnTo>
                    <a:lnTo>
                      <a:pt x="513" y="1832"/>
                    </a:lnTo>
                    <a:lnTo>
                      <a:pt x="464" y="1906"/>
                    </a:lnTo>
                    <a:lnTo>
                      <a:pt x="220" y="2394"/>
                    </a:lnTo>
                    <a:lnTo>
                      <a:pt x="196" y="2467"/>
                    </a:lnTo>
                    <a:lnTo>
                      <a:pt x="171" y="2541"/>
                    </a:lnTo>
                    <a:lnTo>
                      <a:pt x="196" y="2712"/>
                    </a:lnTo>
                    <a:lnTo>
                      <a:pt x="245" y="2834"/>
                    </a:lnTo>
                    <a:lnTo>
                      <a:pt x="293" y="2907"/>
                    </a:lnTo>
                    <a:lnTo>
                      <a:pt x="367" y="2956"/>
                    </a:lnTo>
                    <a:lnTo>
                      <a:pt x="1344" y="3591"/>
                    </a:lnTo>
                    <a:lnTo>
                      <a:pt x="1319" y="3786"/>
                    </a:lnTo>
                    <a:lnTo>
                      <a:pt x="1295" y="4006"/>
                    </a:lnTo>
                    <a:lnTo>
                      <a:pt x="245" y="4494"/>
                    </a:lnTo>
                    <a:lnTo>
                      <a:pt x="196" y="4519"/>
                    </a:lnTo>
                    <a:lnTo>
                      <a:pt x="123" y="4568"/>
                    </a:lnTo>
                    <a:lnTo>
                      <a:pt x="49" y="4714"/>
                    </a:lnTo>
                    <a:lnTo>
                      <a:pt x="0" y="4861"/>
                    </a:lnTo>
                    <a:lnTo>
                      <a:pt x="25" y="4934"/>
                    </a:lnTo>
                    <a:lnTo>
                      <a:pt x="25" y="5007"/>
                    </a:lnTo>
                    <a:lnTo>
                      <a:pt x="220" y="5545"/>
                    </a:lnTo>
                    <a:lnTo>
                      <a:pt x="245" y="5594"/>
                    </a:lnTo>
                    <a:lnTo>
                      <a:pt x="293" y="5667"/>
                    </a:lnTo>
                    <a:lnTo>
                      <a:pt x="391" y="5764"/>
                    </a:lnTo>
                    <a:lnTo>
                      <a:pt x="538" y="5813"/>
                    </a:lnTo>
                    <a:lnTo>
                      <a:pt x="684" y="5813"/>
                    </a:lnTo>
                    <a:lnTo>
                      <a:pt x="1832" y="5569"/>
                    </a:lnTo>
                    <a:lnTo>
                      <a:pt x="1954" y="5740"/>
                    </a:lnTo>
                    <a:lnTo>
                      <a:pt x="2101" y="5887"/>
                    </a:lnTo>
                    <a:lnTo>
                      <a:pt x="1710" y="6986"/>
                    </a:lnTo>
                    <a:lnTo>
                      <a:pt x="1686" y="7059"/>
                    </a:lnTo>
                    <a:lnTo>
                      <a:pt x="1686" y="7132"/>
                    </a:lnTo>
                    <a:lnTo>
                      <a:pt x="1710" y="7279"/>
                    </a:lnTo>
                    <a:lnTo>
                      <a:pt x="1783" y="7401"/>
                    </a:lnTo>
                    <a:lnTo>
                      <a:pt x="1857" y="7450"/>
                    </a:lnTo>
                    <a:lnTo>
                      <a:pt x="1905" y="7499"/>
                    </a:lnTo>
                    <a:lnTo>
                      <a:pt x="2418" y="7743"/>
                    </a:lnTo>
                    <a:lnTo>
                      <a:pt x="2492" y="7792"/>
                    </a:lnTo>
                    <a:lnTo>
                      <a:pt x="2711" y="7792"/>
                    </a:lnTo>
                    <a:lnTo>
                      <a:pt x="2858" y="7718"/>
                    </a:lnTo>
                    <a:lnTo>
                      <a:pt x="2907" y="7669"/>
                    </a:lnTo>
                    <a:lnTo>
                      <a:pt x="2956" y="7621"/>
                    </a:lnTo>
                    <a:lnTo>
                      <a:pt x="3591" y="6644"/>
                    </a:lnTo>
                    <a:lnTo>
                      <a:pt x="3810" y="6668"/>
                    </a:lnTo>
                    <a:lnTo>
                      <a:pt x="4006" y="6668"/>
                    </a:lnTo>
                    <a:lnTo>
                      <a:pt x="4494" y="7718"/>
                    </a:lnTo>
                    <a:lnTo>
                      <a:pt x="4543" y="7792"/>
                    </a:lnTo>
                    <a:lnTo>
                      <a:pt x="4592" y="7840"/>
                    </a:lnTo>
                    <a:lnTo>
                      <a:pt x="4714" y="7914"/>
                    </a:lnTo>
                    <a:lnTo>
                      <a:pt x="4861" y="7963"/>
                    </a:lnTo>
                    <a:lnTo>
                      <a:pt x="4934" y="7963"/>
                    </a:lnTo>
                    <a:lnTo>
                      <a:pt x="5007" y="7938"/>
                    </a:lnTo>
                    <a:lnTo>
                      <a:pt x="5544" y="7767"/>
                    </a:lnTo>
                    <a:lnTo>
                      <a:pt x="5618" y="7743"/>
                    </a:lnTo>
                    <a:lnTo>
                      <a:pt x="5667" y="7694"/>
                    </a:lnTo>
                    <a:lnTo>
                      <a:pt x="5764" y="7572"/>
                    </a:lnTo>
                    <a:lnTo>
                      <a:pt x="5838" y="7425"/>
                    </a:lnTo>
                    <a:lnTo>
                      <a:pt x="5838" y="7352"/>
                    </a:lnTo>
                    <a:lnTo>
                      <a:pt x="5838" y="7279"/>
                    </a:lnTo>
                    <a:lnTo>
                      <a:pt x="5593" y="6131"/>
                    </a:lnTo>
                    <a:lnTo>
                      <a:pt x="5740" y="6009"/>
                    </a:lnTo>
                    <a:lnTo>
                      <a:pt x="5911" y="5862"/>
                    </a:lnTo>
                    <a:lnTo>
                      <a:pt x="6985" y="6277"/>
                    </a:lnTo>
                    <a:lnTo>
                      <a:pt x="7059" y="6277"/>
                    </a:lnTo>
                    <a:lnTo>
                      <a:pt x="7132" y="6302"/>
                    </a:lnTo>
                    <a:lnTo>
                      <a:pt x="7278" y="6253"/>
                    </a:lnTo>
                    <a:lnTo>
                      <a:pt x="7425" y="6180"/>
                    </a:lnTo>
                    <a:lnTo>
                      <a:pt x="7474" y="6131"/>
                    </a:lnTo>
                    <a:lnTo>
                      <a:pt x="7523" y="6058"/>
                    </a:lnTo>
                    <a:lnTo>
                      <a:pt x="7767" y="5545"/>
                    </a:lnTo>
                    <a:lnTo>
                      <a:pt x="7791" y="5496"/>
                    </a:lnTo>
                    <a:lnTo>
                      <a:pt x="7816" y="5398"/>
                    </a:lnTo>
                    <a:lnTo>
                      <a:pt x="7791" y="5252"/>
                    </a:lnTo>
                    <a:lnTo>
                      <a:pt x="7718" y="5129"/>
                    </a:lnTo>
                    <a:lnTo>
                      <a:pt x="7669" y="5056"/>
                    </a:lnTo>
                    <a:lnTo>
                      <a:pt x="7620" y="5007"/>
                    </a:lnTo>
                    <a:lnTo>
                      <a:pt x="6643" y="4372"/>
                    </a:lnTo>
                    <a:lnTo>
                      <a:pt x="6668" y="4177"/>
                    </a:lnTo>
                    <a:lnTo>
                      <a:pt x="6668" y="3957"/>
                    </a:lnTo>
                    <a:lnTo>
                      <a:pt x="7718" y="3469"/>
                    </a:lnTo>
                    <a:lnTo>
                      <a:pt x="7791" y="3444"/>
                    </a:lnTo>
                    <a:lnTo>
                      <a:pt x="7865" y="3395"/>
                    </a:lnTo>
                    <a:lnTo>
                      <a:pt x="7938" y="3249"/>
                    </a:lnTo>
                    <a:lnTo>
                      <a:pt x="7962" y="3102"/>
                    </a:lnTo>
                    <a:lnTo>
                      <a:pt x="7962" y="3029"/>
                    </a:lnTo>
                    <a:lnTo>
                      <a:pt x="7962" y="2956"/>
                    </a:lnTo>
                    <a:lnTo>
                      <a:pt x="7767" y="2419"/>
                    </a:lnTo>
                    <a:lnTo>
                      <a:pt x="7743" y="2345"/>
                    </a:lnTo>
                    <a:lnTo>
                      <a:pt x="7694" y="2296"/>
                    </a:lnTo>
                    <a:lnTo>
                      <a:pt x="7572" y="2199"/>
                    </a:lnTo>
                    <a:lnTo>
                      <a:pt x="7449" y="2150"/>
                    </a:lnTo>
                    <a:lnTo>
                      <a:pt x="7278" y="2150"/>
                    </a:lnTo>
                    <a:lnTo>
                      <a:pt x="6155" y="2394"/>
                    </a:lnTo>
                    <a:lnTo>
                      <a:pt x="6033" y="2223"/>
                    </a:lnTo>
                    <a:lnTo>
                      <a:pt x="5886" y="2077"/>
                    </a:lnTo>
                    <a:lnTo>
                      <a:pt x="6277" y="978"/>
                    </a:lnTo>
                    <a:lnTo>
                      <a:pt x="6302" y="904"/>
                    </a:lnTo>
                    <a:lnTo>
                      <a:pt x="6302" y="831"/>
                    </a:lnTo>
                    <a:lnTo>
                      <a:pt x="6277" y="684"/>
                    </a:lnTo>
                    <a:lnTo>
                      <a:pt x="6179" y="562"/>
                    </a:lnTo>
                    <a:lnTo>
                      <a:pt x="6131" y="489"/>
                    </a:lnTo>
                    <a:lnTo>
                      <a:pt x="6082" y="465"/>
                    </a:lnTo>
                    <a:lnTo>
                      <a:pt x="5569" y="196"/>
                    </a:lnTo>
                    <a:lnTo>
                      <a:pt x="5496" y="172"/>
                    </a:lnTo>
                    <a:lnTo>
                      <a:pt x="5276" y="172"/>
                    </a:lnTo>
                    <a:lnTo>
                      <a:pt x="5129" y="245"/>
                    </a:lnTo>
                    <a:lnTo>
                      <a:pt x="5080" y="294"/>
                    </a:lnTo>
                    <a:lnTo>
                      <a:pt x="5032" y="343"/>
                    </a:lnTo>
                    <a:lnTo>
                      <a:pt x="4397" y="1319"/>
                    </a:lnTo>
                    <a:lnTo>
                      <a:pt x="4177" y="1295"/>
                    </a:lnTo>
                    <a:lnTo>
                      <a:pt x="3981" y="1295"/>
                    </a:lnTo>
                    <a:lnTo>
                      <a:pt x="3493" y="245"/>
                    </a:lnTo>
                    <a:lnTo>
                      <a:pt x="3444" y="172"/>
                    </a:lnTo>
                    <a:lnTo>
                      <a:pt x="3395" y="123"/>
                    </a:lnTo>
                    <a:lnTo>
                      <a:pt x="3273" y="49"/>
                    </a:lnTo>
                    <a:lnTo>
                      <a:pt x="31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44" name="Google Shape;2044;p113"/>
          <p:cNvGrpSpPr/>
          <p:nvPr/>
        </p:nvGrpSpPr>
        <p:grpSpPr>
          <a:xfrm>
            <a:off x="6529507" y="3171225"/>
            <a:ext cx="692400" cy="519300"/>
            <a:chOff x="6238682" y="4228300"/>
            <a:chExt cx="692400" cy="692400"/>
          </a:xfrm>
        </p:grpSpPr>
        <p:sp>
          <p:nvSpPr>
            <p:cNvPr id="2045" name="Google Shape;2045;p113"/>
            <p:cNvSpPr/>
            <p:nvPr/>
          </p:nvSpPr>
          <p:spPr>
            <a:xfrm>
              <a:off x="6238682" y="4228300"/>
              <a:ext cx="692400" cy="6924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46" name="Google Shape;2046;p113"/>
            <p:cNvGrpSpPr/>
            <p:nvPr/>
          </p:nvGrpSpPr>
          <p:grpSpPr>
            <a:xfrm>
              <a:off x="6409284" y="4394685"/>
              <a:ext cx="342008" cy="342028"/>
              <a:chOff x="6654650" y="3665275"/>
              <a:chExt cx="409100" cy="409125"/>
            </a:xfrm>
          </p:grpSpPr>
          <p:sp>
            <p:nvSpPr>
              <p:cNvPr id="2047" name="Google Shape;2047;p113"/>
              <p:cNvSpPr/>
              <p:nvPr/>
            </p:nvSpPr>
            <p:spPr>
              <a:xfrm>
                <a:off x="6808525" y="3819150"/>
                <a:ext cx="211875" cy="211900"/>
              </a:xfrm>
              <a:custGeom>
                <a:rect b="b" l="l" r="r" t="t"/>
                <a:pathLst>
                  <a:path extrusionOk="0" h="8476" w="8475">
                    <a:moveTo>
                      <a:pt x="8157" y="0"/>
                    </a:moveTo>
                    <a:lnTo>
                      <a:pt x="7327" y="1075"/>
                    </a:lnTo>
                    <a:lnTo>
                      <a:pt x="6399" y="2150"/>
                    </a:lnTo>
                    <a:lnTo>
                      <a:pt x="5422" y="3249"/>
                    </a:lnTo>
                    <a:lnTo>
                      <a:pt x="4347" y="4348"/>
                    </a:lnTo>
                    <a:lnTo>
                      <a:pt x="3248" y="5422"/>
                    </a:lnTo>
                    <a:lnTo>
                      <a:pt x="2149" y="6399"/>
                    </a:lnTo>
                    <a:lnTo>
                      <a:pt x="1075" y="7327"/>
                    </a:lnTo>
                    <a:lnTo>
                      <a:pt x="0" y="8158"/>
                    </a:lnTo>
                    <a:lnTo>
                      <a:pt x="440" y="8280"/>
                    </a:lnTo>
                    <a:lnTo>
                      <a:pt x="855" y="8377"/>
                    </a:lnTo>
                    <a:lnTo>
                      <a:pt x="1294" y="8426"/>
                    </a:lnTo>
                    <a:lnTo>
                      <a:pt x="1734" y="8475"/>
                    </a:lnTo>
                    <a:lnTo>
                      <a:pt x="2174" y="8475"/>
                    </a:lnTo>
                    <a:lnTo>
                      <a:pt x="2613" y="8451"/>
                    </a:lnTo>
                    <a:lnTo>
                      <a:pt x="3028" y="8402"/>
                    </a:lnTo>
                    <a:lnTo>
                      <a:pt x="3468" y="8304"/>
                    </a:lnTo>
                    <a:lnTo>
                      <a:pt x="3883" y="8207"/>
                    </a:lnTo>
                    <a:lnTo>
                      <a:pt x="4323" y="8060"/>
                    </a:lnTo>
                    <a:lnTo>
                      <a:pt x="4714" y="7889"/>
                    </a:lnTo>
                    <a:lnTo>
                      <a:pt x="5129" y="7694"/>
                    </a:lnTo>
                    <a:lnTo>
                      <a:pt x="5520" y="7449"/>
                    </a:lnTo>
                    <a:lnTo>
                      <a:pt x="5886" y="7205"/>
                    </a:lnTo>
                    <a:lnTo>
                      <a:pt x="6252" y="6912"/>
                    </a:lnTo>
                    <a:lnTo>
                      <a:pt x="6594" y="6595"/>
                    </a:lnTo>
                    <a:lnTo>
                      <a:pt x="6912" y="6253"/>
                    </a:lnTo>
                    <a:lnTo>
                      <a:pt x="7205" y="5886"/>
                    </a:lnTo>
                    <a:lnTo>
                      <a:pt x="7449" y="5520"/>
                    </a:lnTo>
                    <a:lnTo>
                      <a:pt x="7693" y="5129"/>
                    </a:lnTo>
                    <a:lnTo>
                      <a:pt x="7889" y="4714"/>
                    </a:lnTo>
                    <a:lnTo>
                      <a:pt x="8060" y="4323"/>
                    </a:lnTo>
                    <a:lnTo>
                      <a:pt x="8206" y="3884"/>
                    </a:lnTo>
                    <a:lnTo>
                      <a:pt x="8304" y="3468"/>
                    </a:lnTo>
                    <a:lnTo>
                      <a:pt x="8402" y="3029"/>
                    </a:lnTo>
                    <a:lnTo>
                      <a:pt x="8450" y="2614"/>
                    </a:lnTo>
                    <a:lnTo>
                      <a:pt x="8475" y="2174"/>
                    </a:lnTo>
                    <a:lnTo>
                      <a:pt x="8475" y="1734"/>
                    </a:lnTo>
                    <a:lnTo>
                      <a:pt x="8426" y="1295"/>
                    </a:lnTo>
                    <a:lnTo>
                      <a:pt x="8377" y="855"/>
                    </a:lnTo>
                    <a:lnTo>
                      <a:pt x="8279" y="440"/>
                    </a:lnTo>
                    <a:lnTo>
                      <a:pt x="81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113"/>
              <p:cNvSpPr/>
              <p:nvPr/>
            </p:nvSpPr>
            <p:spPr>
              <a:xfrm>
                <a:off x="6654650" y="3665275"/>
                <a:ext cx="409100" cy="409125"/>
              </a:xfrm>
              <a:custGeom>
                <a:rect b="b" l="l" r="r" t="t"/>
                <a:pathLst>
                  <a:path extrusionOk="0" h="16365" w="16364">
                    <a:moveTo>
                      <a:pt x="13580" y="1686"/>
                    </a:moveTo>
                    <a:lnTo>
                      <a:pt x="13677" y="1735"/>
                    </a:lnTo>
                    <a:lnTo>
                      <a:pt x="13775" y="1759"/>
                    </a:lnTo>
                    <a:lnTo>
                      <a:pt x="13848" y="1832"/>
                    </a:lnTo>
                    <a:lnTo>
                      <a:pt x="13897" y="1906"/>
                    </a:lnTo>
                    <a:lnTo>
                      <a:pt x="13946" y="1979"/>
                    </a:lnTo>
                    <a:lnTo>
                      <a:pt x="13970" y="2077"/>
                    </a:lnTo>
                    <a:lnTo>
                      <a:pt x="13995" y="2174"/>
                    </a:lnTo>
                    <a:lnTo>
                      <a:pt x="13995" y="2419"/>
                    </a:lnTo>
                    <a:lnTo>
                      <a:pt x="13922" y="2687"/>
                    </a:lnTo>
                    <a:lnTo>
                      <a:pt x="13824" y="3029"/>
                    </a:lnTo>
                    <a:lnTo>
                      <a:pt x="13677" y="3371"/>
                    </a:lnTo>
                    <a:lnTo>
                      <a:pt x="13482" y="3762"/>
                    </a:lnTo>
                    <a:lnTo>
                      <a:pt x="13238" y="4177"/>
                    </a:lnTo>
                    <a:lnTo>
                      <a:pt x="12993" y="3908"/>
                    </a:lnTo>
                    <a:lnTo>
                      <a:pt x="12749" y="3615"/>
                    </a:lnTo>
                    <a:lnTo>
                      <a:pt x="12407" y="3298"/>
                    </a:lnTo>
                    <a:lnTo>
                      <a:pt x="12041" y="3029"/>
                    </a:lnTo>
                    <a:lnTo>
                      <a:pt x="11675" y="2761"/>
                    </a:lnTo>
                    <a:lnTo>
                      <a:pt x="11308" y="2541"/>
                    </a:lnTo>
                    <a:lnTo>
                      <a:pt x="11748" y="2272"/>
                    </a:lnTo>
                    <a:lnTo>
                      <a:pt x="12187" y="2052"/>
                    </a:lnTo>
                    <a:lnTo>
                      <a:pt x="12554" y="1881"/>
                    </a:lnTo>
                    <a:lnTo>
                      <a:pt x="12920" y="1759"/>
                    </a:lnTo>
                    <a:lnTo>
                      <a:pt x="13213" y="1686"/>
                    </a:lnTo>
                    <a:close/>
                    <a:moveTo>
                      <a:pt x="9721" y="3591"/>
                    </a:moveTo>
                    <a:lnTo>
                      <a:pt x="9794" y="3615"/>
                    </a:lnTo>
                    <a:lnTo>
                      <a:pt x="9916" y="3713"/>
                    </a:lnTo>
                    <a:lnTo>
                      <a:pt x="10014" y="3835"/>
                    </a:lnTo>
                    <a:lnTo>
                      <a:pt x="10038" y="3908"/>
                    </a:lnTo>
                    <a:lnTo>
                      <a:pt x="10038" y="3982"/>
                    </a:lnTo>
                    <a:lnTo>
                      <a:pt x="10038" y="4055"/>
                    </a:lnTo>
                    <a:lnTo>
                      <a:pt x="10014" y="4128"/>
                    </a:lnTo>
                    <a:lnTo>
                      <a:pt x="9916" y="4250"/>
                    </a:lnTo>
                    <a:lnTo>
                      <a:pt x="9794" y="4348"/>
                    </a:lnTo>
                    <a:lnTo>
                      <a:pt x="9721" y="4372"/>
                    </a:lnTo>
                    <a:lnTo>
                      <a:pt x="9574" y="4372"/>
                    </a:lnTo>
                    <a:lnTo>
                      <a:pt x="9501" y="4348"/>
                    </a:lnTo>
                    <a:lnTo>
                      <a:pt x="9379" y="4250"/>
                    </a:lnTo>
                    <a:lnTo>
                      <a:pt x="9281" y="4128"/>
                    </a:lnTo>
                    <a:lnTo>
                      <a:pt x="9257" y="4055"/>
                    </a:lnTo>
                    <a:lnTo>
                      <a:pt x="9257" y="3982"/>
                    </a:lnTo>
                    <a:lnTo>
                      <a:pt x="9257" y="3908"/>
                    </a:lnTo>
                    <a:lnTo>
                      <a:pt x="9281" y="3835"/>
                    </a:lnTo>
                    <a:lnTo>
                      <a:pt x="9379" y="3713"/>
                    </a:lnTo>
                    <a:lnTo>
                      <a:pt x="9501" y="3615"/>
                    </a:lnTo>
                    <a:lnTo>
                      <a:pt x="9574" y="3591"/>
                    </a:lnTo>
                    <a:close/>
                    <a:moveTo>
                      <a:pt x="8182" y="3322"/>
                    </a:moveTo>
                    <a:lnTo>
                      <a:pt x="8304" y="3347"/>
                    </a:lnTo>
                    <a:lnTo>
                      <a:pt x="8402" y="3371"/>
                    </a:lnTo>
                    <a:lnTo>
                      <a:pt x="8500" y="3420"/>
                    </a:lnTo>
                    <a:lnTo>
                      <a:pt x="8597" y="3493"/>
                    </a:lnTo>
                    <a:lnTo>
                      <a:pt x="8671" y="3591"/>
                    </a:lnTo>
                    <a:lnTo>
                      <a:pt x="8719" y="3689"/>
                    </a:lnTo>
                    <a:lnTo>
                      <a:pt x="8768" y="3786"/>
                    </a:lnTo>
                    <a:lnTo>
                      <a:pt x="8768" y="3908"/>
                    </a:lnTo>
                    <a:lnTo>
                      <a:pt x="8768" y="4031"/>
                    </a:lnTo>
                    <a:lnTo>
                      <a:pt x="8719" y="4153"/>
                    </a:lnTo>
                    <a:lnTo>
                      <a:pt x="8671" y="4250"/>
                    </a:lnTo>
                    <a:lnTo>
                      <a:pt x="8597" y="4324"/>
                    </a:lnTo>
                    <a:lnTo>
                      <a:pt x="8500" y="4397"/>
                    </a:lnTo>
                    <a:lnTo>
                      <a:pt x="8402" y="4446"/>
                    </a:lnTo>
                    <a:lnTo>
                      <a:pt x="8304" y="4495"/>
                    </a:lnTo>
                    <a:lnTo>
                      <a:pt x="8060" y="4495"/>
                    </a:lnTo>
                    <a:lnTo>
                      <a:pt x="7962" y="4446"/>
                    </a:lnTo>
                    <a:lnTo>
                      <a:pt x="7865" y="4397"/>
                    </a:lnTo>
                    <a:lnTo>
                      <a:pt x="7767" y="4324"/>
                    </a:lnTo>
                    <a:lnTo>
                      <a:pt x="7694" y="4250"/>
                    </a:lnTo>
                    <a:lnTo>
                      <a:pt x="7645" y="4153"/>
                    </a:lnTo>
                    <a:lnTo>
                      <a:pt x="7596" y="4031"/>
                    </a:lnTo>
                    <a:lnTo>
                      <a:pt x="7596" y="3908"/>
                    </a:lnTo>
                    <a:lnTo>
                      <a:pt x="7596" y="3786"/>
                    </a:lnTo>
                    <a:lnTo>
                      <a:pt x="7645" y="3689"/>
                    </a:lnTo>
                    <a:lnTo>
                      <a:pt x="7694" y="3591"/>
                    </a:lnTo>
                    <a:lnTo>
                      <a:pt x="7767" y="3493"/>
                    </a:lnTo>
                    <a:lnTo>
                      <a:pt x="7865" y="3420"/>
                    </a:lnTo>
                    <a:lnTo>
                      <a:pt x="7962" y="3371"/>
                    </a:lnTo>
                    <a:lnTo>
                      <a:pt x="8060" y="3347"/>
                    </a:lnTo>
                    <a:lnTo>
                      <a:pt x="8182" y="3322"/>
                    </a:lnTo>
                    <a:close/>
                    <a:moveTo>
                      <a:pt x="9086" y="4763"/>
                    </a:moveTo>
                    <a:lnTo>
                      <a:pt x="9159" y="4788"/>
                    </a:lnTo>
                    <a:lnTo>
                      <a:pt x="9281" y="4885"/>
                    </a:lnTo>
                    <a:lnTo>
                      <a:pt x="9354" y="5007"/>
                    </a:lnTo>
                    <a:lnTo>
                      <a:pt x="9379" y="5081"/>
                    </a:lnTo>
                    <a:lnTo>
                      <a:pt x="9379" y="5154"/>
                    </a:lnTo>
                    <a:lnTo>
                      <a:pt x="9379" y="5227"/>
                    </a:lnTo>
                    <a:lnTo>
                      <a:pt x="9354" y="5301"/>
                    </a:lnTo>
                    <a:lnTo>
                      <a:pt x="9281" y="5423"/>
                    </a:lnTo>
                    <a:lnTo>
                      <a:pt x="9159" y="5520"/>
                    </a:lnTo>
                    <a:lnTo>
                      <a:pt x="9086" y="5545"/>
                    </a:lnTo>
                    <a:lnTo>
                      <a:pt x="8915" y="5545"/>
                    </a:lnTo>
                    <a:lnTo>
                      <a:pt x="8842" y="5520"/>
                    </a:lnTo>
                    <a:lnTo>
                      <a:pt x="8719" y="5423"/>
                    </a:lnTo>
                    <a:lnTo>
                      <a:pt x="8646" y="5301"/>
                    </a:lnTo>
                    <a:lnTo>
                      <a:pt x="8622" y="5227"/>
                    </a:lnTo>
                    <a:lnTo>
                      <a:pt x="8597" y="5154"/>
                    </a:lnTo>
                    <a:lnTo>
                      <a:pt x="8622" y="5081"/>
                    </a:lnTo>
                    <a:lnTo>
                      <a:pt x="8646" y="5007"/>
                    </a:lnTo>
                    <a:lnTo>
                      <a:pt x="8719" y="4885"/>
                    </a:lnTo>
                    <a:lnTo>
                      <a:pt x="8842" y="4788"/>
                    </a:lnTo>
                    <a:lnTo>
                      <a:pt x="8915" y="4763"/>
                    </a:lnTo>
                    <a:close/>
                    <a:moveTo>
                      <a:pt x="2540" y="11309"/>
                    </a:moveTo>
                    <a:lnTo>
                      <a:pt x="2760" y="11675"/>
                    </a:lnTo>
                    <a:lnTo>
                      <a:pt x="3029" y="12041"/>
                    </a:lnTo>
                    <a:lnTo>
                      <a:pt x="3298" y="12408"/>
                    </a:lnTo>
                    <a:lnTo>
                      <a:pt x="3615" y="12750"/>
                    </a:lnTo>
                    <a:lnTo>
                      <a:pt x="3908" y="12994"/>
                    </a:lnTo>
                    <a:lnTo>
                      <a:pt x="4177" y="13238"/>
                    </a:lnTo>
                    <a:lnTo>
                      <a:pt x="3762" y="13482"/>
                    </a:lnTo>
                    <a:lnTo>
                      <a:pt x="3371" y="13678"/>
                    </a:lnTo>
                    <a:lnTo>
                      <a:pt x="3029" y="13824"/>
                    </a:lnTo>
                    <a:lnTo>
                      <a:pt x="2687" y="13922"/>
                    </a:lnTo>
                    <a:lnTo>
                      <a:pt x="2418" y="13995"/>
                    </a:lnTo>
                    <a:lnTo>
                      <a:pt x="2174" y="13995"/>
                    </a:lnTo>
                    <a:lnTo>
                      <a:pt x="2076" y="13971"/>
                    </a:lnTo>
                    <a:lnTo>
                      <a:pt x="1979" y="13946"/>
                    </a:lnTo>
                    <a:lnTo>
                      <a:pt x="1905" y="13897"/>
                    </a:lnTo>
                    <a:lnTo>
                      <a:pt x="1832" y="13849"/>
                    </a:lnTo>
                    <a:lnTo>
                      <a:pt x="1759" y="13775"/>
                    </a:lnTo>
                    <a:lnTo>
                      <a:pt x="1734" y="13678"/>
                    </a:lnTo>
                    <a:lnTo>
                      <a:pt x="1686" y="13580"/>
                    </a:lnTo>
                    <a:lnTo>
                      <a:pt x="1686" y="13482"/>
                    </a:lnTo>
                    <a:lnTo>
                      <a:pt x="1686" y="13214"/>
                    </a:lnTo>
                    <a:lnTo>
                      <a:pt x="1759" y="12921"/>
                    </a:lnTo>
                    <a:lnTo>
                      <a:pt x="1881" y="12554"/>
                    </a:lnTo>
                    <a:lnTo>
                      <a:pt x="2052" y="12188"/>
                    </a:lnTo>
                    <a:lnTo>
                      <a:pt x="2272" y="11748"/>
                    </a:lnTo>
                    <a:lnTo>
                      <a:pt x="2540" y="11309"/>
                    </a:lnTo>
                    <a:close/>
                    <a:moveTo>
                      <a:pt x="15362" y="1"/>
                    </a:moveTo>
                    <a:lnTo>
                      <a:pt x="15094" y="25"/>
                    </a:lnTo>
                    <a:lnTo>
                      <a:pt x="14801" y="74"/>
                    </a:lnTo>
                    <a:lnTo>
                      <a:pt x="14483" y="172"/>
                    </a:lnTo>
                    <a:lnTo>
                      <a:pt x="14141" y="294"/>
                    </a:lnTo>
                    <a:lnTo>
                      <a:pt x="13775" y="440"/>
                    </a:lnTo>
                    <a:lnTo>
                      <a:pt x="13384" y="611"/>
                    </a:lnTo>
                    <a:lnTo>
                      <a:pt x="12993" y="831"/>
                    </a:lnTo>
                    <a:lnTo>
                      <a:pt x="12578" y="1051"/>
                    </a:lnTo>
                    <a:lnTo>
                      <a:pt x="11699" y="1613"/>
                    </a:lnTo>
                    <a:lnTo>
                      <a:pt x="10747" y="2272"/>
                    </a:lnTo>
                    <a:lnTo>
                      <a:pt x="10307" y="2101"/>
                    </a:lnTo>
                    <a:lnTo>
                      <a:pt x="9843" y="1955"/>
                    </a:lnTo>
                    <a:lnTo>
                      <a:pt x="9379" y="1857"/>
                    </a:lnTo>
                    <a:lnTo>
                      <a:pt x="8915" y="1784"/>
                    </a:lnTo>
                    <a:lnTo>
                      <a:pt x="8451" y="1735"/>
                    </a:lnTo>
                    <a:lnTo>
                      <a:pt x="7962" y="1735"/>
                    </a:lnTo>
                    <a:lnTo>
                      <a:pt x="7498" y="1784"/>
                    </a:lnTo>
                    <a:lnTo>
                      <a:pt x="7034" y="1832"/>
                    </a:lnTo>
                    <a:lnTo>
                      <a:pt x="6570" y="1930"/>
                    </a:lnTo>
                    <a:lnTo>
                      <a:pt x="6106" y="2077"/>
                    </a:lnTo>
                    <a:lnTo>
                      <a:pt x="5667" y="2248"/>
                    </a:lnTo>
                    <a:lnTo>
                      <a:pt x="5227" y="2443"/>
                    </a:lnTo>
                    <a:lnTo>
                      <a:pt x="4787" y="2687"/>
                    </a:lnTo>
                    <a:lnTo>
                      <a:pt x="4397" y="2980"/>
                    </a:lnTo>
                    <a:lnTo>
                      <a:pt x="4006" y="3273"/>
                    </a:lnTo>
                    <a:lnTo>
                      <a:pt x="3615" y="3615"/>
                    </a:lnTo>
                    <a:lnTo>
                      <a:pt x="3273" y="4006"/>
                    </a:lnTo>
                    <a:lnTo>
                      <a:pt x="2980" y="4397"/>
                    </a:lnTo>
                    <a:lnTo>
                      <a:pt x="2687" y="4788"/>
                    </a:lnTo>
                    <a:lnTo>
                      <a:pt x="2443" y="5227"/>
                    </a:lnTo>
                    <a:lnTo>
                      <a:pt x="2247" y="5667"/>
                    </a:lnTo>
                    <a:lnTo>
                      <a:pt x="2076" y="6107"/>
                    </a:lnTo>
                    <a:lnTo>
                      <a:pt x="1930" y="6571"/>
                    </a:lnTo>
                    <a:lnTo>
                      <a:pt x="1832" y="7035"/>
                    </a:lnTo>
                    <a:lnTo>
                      <a:pt x="1783" y="7499"/>
                    </a:lnTo>
                    <a:lnTo>
                      <a:pt x="1734" y="7963"/>
                    </a:lnTo>
                    <a:lnTo>
                      <a:pt x="1734" y="8451"/>
                    </a:lnTo>
                    <a:lnTo>
                      <a:pt x="1783" y="8915"/>
                    </a:lnTo>
                    <a:lnTo>
                      <a:pt x="1857" y="9379"/>
                    </a:lnTo>
                    <a:lnTo>
                      <a:pt x="1954" y="9843"/>
                    </a:lnTo>
                    <a:lnTo>
                      <a:pt x="2101" y="10307"/>
                    </a:lnTo>
                    <a:lnTo>
                      <a:pt x="2272" y="10747"/>
                    </a:lnTo>
                    <a:lnTo>
                      <a:pt x="1612" y="11699"/>
                    </a:lnTo>
                    <a:lnTo>
                      <a:pt x="1051" y="12579"/>
                    </a:lnTo>
                    <a:lnTo>
                      <a:pt x="831" y="12994"/>
                    </a:lnTo>
                    <a:lnTo>
                      <a:pt x="611" y="13385"/>
                    </a:lnTo>
                    <a:lnTo>
                      <a:pt x="440" y="13775"/>
                    </a:lnTo>
                    <a:lnTo>
                      <a:pt x="293" y="14142"/>
                    </a:lnTo>
                    <a:lnTo>
                      <a:pt x="171" y="14484"/>
                    </a:lnTo>
                    <a:lnTo>
                      <a:pt x="74" y="14801"/>
                    </a:lnTo>
                    <a:lnTo>
                      <a:pt x="25" y="15094"/>
                    </a:lnTo>
                    <a:lnTo>
                      <a:pt x="0" y="15363"/>
                    </a:lnTo>
                    <a:lnTo>
                      <a:pt x="0" y="15583"/>
                    </a:lnTo>
                    <a:lnTo>
                      <a:pt x="49" y="15802"/>
                    </a:lnTo>
                    <a:lnTo>
                      <a:pt x="123" y="15973"/>
                    </a:lnTo>
                    <a:lnTo>
                      <a:pt x="245" y="16120"/>
                    </a:lnTo>
                    <a:lnTo>
                      <a:pt x="342" y="16218"/>
                    </a:lnTo>
                    <a:lnTo>
                      <a:pt x="489" y="16291"/>
                    </a:lnTo>
                    <a:lnTo>
                      <a:pt x="635" y="16340"/>
                    </a:lnTo>
                    <a:lnTo>
                      <a:pt x="806" y="16364"/>
                    </a:lnTo>
                    <a:lnTo>
                      <a:pt x="1173" y="16364"/>
                    </a:lnTo>
                    <a:lnTo>
                      <a:pt x="1393" y="16315"/>
                    </a:lnTo>
                    <a:lnTo>
                      <a:pt x="1637" y="16267"/>
                    </a:lnTo>
                    <a:lnTo>
                      <a:pt x="2150" y="16120"/>
                    </a:lnTo>
                    <a:lnTo>
                      <a:pt x="2711" y="15876"/>
                    </a:lnTo>
                    <a:lnTo>
                      <a:pt x="3322" y="15583"/>
                    </a:lnTo>
                    <a:lnTo>
                      <a:pt x="3957" y="15192"/>
                    </a:lnTo>
                    <a:lnTo>
                      <a:pt x="4665" y="14752"/>
                    </a:lnTo>
                    <a:lnTo>
                      <a:pt x="5373" y="14264"/>
                    </a:lnTo>
                    <a:lnTo>
                      <a:pt x="6131" y="13702"/>
                    </a:lnTo>
                    <a:lnTo>
                      <a:pt x="6912" y="13092"/>
                    </a:lnTo>
                    <a:lnTo>
                      <a:pt x="7718" y="12432"/>
                    </a:lnTo>
                    <a:lnTo>
                      <a:pt x="8524" y="11724"/>
                    </a:lnTo>
                    <a:lnTo>
                      <a:pt x="9330" y="10967"/>
                    </a:lnTo>
                    <a:lnTo>
                      <a:pt x="10160" y="10161"/>
                    </a:lnTo>
                    <a:lnTo>
                      <a:pt x="10966" y="9330"/>
                    </a:lnTo>
                    <a:lnTo>
                      <a:pt x="11723" y="8524"/>
                    </a:lnTo>
                    <a:lnTo>
                      <a:pt x="12432" y="7718"/>
                    </a:lnTo>
                    <a:lnTo>
                      <a:pt x="13091" y="6912"/>
                    </a:lnTo>
                    <a:lnTo>
                      <a:pt x="13702" y="6131"/>
                    </a:lnTo>
                    <a:lnTo>
                      <a:pt x="14263" y="5374"/>
                    </a:lnTo>
                    <a:lnTo>
                      <a:pt x="14752" y="4666"/>
                    </a:lnTo>
                    <a:lnTo>
                      <a:pt x="15192" y="3957"/>
                    </a:lnTo>
                    <a:lnTo>
                      <a:pt x="15582" y="3322"/>
                    </a:lnTo>
                    <a:lnTo>
                      <a:pt x="15875" y="2712"/>
                    </a:lnTo>
                    <a:lnTo>
                      <a:pt x="16120" y="2150"/>
                    </a:lnTo>
                    <a:lnTo>
                      <a:pt x="16266" y="1637"/>
                    </a:lnTo>
                    <a:lnTo>
                      <a:pt x="16315" y="1393"/>
                    </a:lnTo>
                    <a:lnTo>
                      <a:pt x="16364" y="1173"/>
                    </a:lnTo>
                    <a:lnTo>
                      <a:pt x="16364" y="978"/>
                    </a:lnTo>
                    <a:lnTo>
                      <a:pt x="16364" y="807"/>
                    </a:lnTo>
                    <a:lnTo>
                      <a:pt x="16339" y="636"/>
                    </a:lnTo>
                    <a:lnTo>
                      <a:pt x="16291" y="489"/>
                    </a:lnTo>
                    <a:lnTo>
                      <a:pt x="16217" y="343"/>
                    </a:lnTo>
                    <a:lnTo>
                      <a:pt x="16120" y="245"/>
                    </a:lnTo>
                    <a:lnTo>
                      <a:pt x="15973" y="123"/>
                    </a:lnTo>
                    <a:lnTo>
                      <a:pt x="15802" y="50"/>
                    </a:lnTo>
                    <a:lnTo>
                      <a:pt x="155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49" name="Google Shape;2049;p113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50" name="Google Shape;2050;p113"/>
          <p:cNvGrpSpPr/>
          <p:nvPr/>
        </p:nvGrpSpPr>
        <p:grpSpPr>
          <a:xfrm>
            <a:off x="4225804" y="1399575"/>
            <a:ext cx="692400" cy="519300"/>
            <a:chOff x="3608154" y="1866100"/>
            <a:chExt cx="692400" cy="692400"/>
          </a:xfrm>
        </p:grpSpPr>
        <p:sp>
          <p:nvSpPr>
            <p:cNvPr id="2051" name="Google Shape;2051;p113"/>
            <p:cNvSpPr/>
            <p:nvPr/>
          </p:nvSpPr>
          <p:spPr>
            <a:xfrm>
              <a:off x="3608154" y="1866100"/>
              <a:ext cx="692400" cy="6924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52" name="Google Shape;2052;p113"/>
            <p:cNvPicPr preferRelativeResize="0"/>
            <p:nvPr/>
          </p:nvPicPr>
          <p:blipFill rotWithShape="1">
            <a:blip r:embed="rId3">
              <a:alphaModFix/>
            </a:blip>
            <a:srcRect b="4888" l="0" r="0" t="44401"/>
            <a:stretch/>
          </p:blipFill>
          <p:spPr>
            <a:xfrm>
              <a:off x="3680000" y="2073163"/>
              <a:ext cx="548700" cy="2782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3" name="Google Shape;2053;p113"/>
          <p:cNvGrpSpPr/>
          <p:nvPr/>
        </p:nvGrpSpPr>
        <p:grpSpPr>
          <a:xfrm>
            <a:off x="1922100" y="1399575"/>
            <a:ext cx="692400" cy="519300"/>
            <a:chOff x="977625" y="1866100"/>
            <a:chExt cx="692400" cy="692400"/>
          </a:xfrm>
        </p:grpSpPr>
        <p:sp>
          <p:nvSpPr>
            <p:cNvPr id="2054" name="Google Shape;2054;p113"/>
            <p:cNvSpPr/>
            <p:nvPr/>
          </p:nvSpPr>
          <p:spPr>
            <a:xfrm>
              <a:off x="977625" y="1866100"/>
              <a:ext cx="692400" cy="6924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55" name="Google Shape;2055;p1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938" y="2016500"/>
              <a:ext cx="427775" cy="427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56" name="Google Shape;2056;p113"/>
          <p:cNvGrpSpPr/>
          <p:nvPr/>
        </p:nvGrpSpPr>
        <p:grpSpPr>
          <a:xfrm>
            <a:off x="6529507" y="1399575"/>
            <a:ext cx="692400" cy="519300"/>
            <a:chOff x="6238682" y="1866100"/>
            <a:chExt cx="692400" cy="692400"/>
          </a:xfrm>
        </p:grpSpPr>
        <p:sp>
          <p:nvSpPr>
            <p:cNvPr id="2057" name="Google Shape;2057;p113"/>
            <p:cNvSpPr/>
            <p:nvPr/>
          </p:nvSpPr>
          <p:spPr>
            <a:xfrm>
              <a:off x="6238682" y="1866100"/>
              <a:ext cx="692400" cy="6924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58" name="Google Shape;2058;p1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70988" y="1998413"/>
              <a:ext cx="427775" cy="427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114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Mobile</a:t>
            </a:r>
            <a:r>
              <a:rPr lang="en" sz="4000"/>
              <a:t> Matrix Approach</a:t>
            </a:r>
            <a:endParaRPr/>
          </a:p>
        </p:txBody>
      </p:sp>
      <p:sp>
        <p:nvSpPr>
          <p:cNvPr id="2064" name="Google Shape;2064;p114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5" name="Google Shape;2065;p114"/>
          <p:cNvSpPr txBox="1"/>
          <p:nvPr>
            <p:ph idx="4294967295" type="ctrTitle"/>
          </p:nvPr>
        </p:nvSpPr>
        <p:spPr>
          <a:xfrm>
            <a:off x="617479" y="1213950"/>
            <a:ext cx="77880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7ECEFD"/>
                </a:solidFill>
                <a:latin typeface="Lato"/>
                <a:ea typeface="Lato"/>
                <a:cs typeface="Lato"/>
                <a:sym typeface="Lato"/>
              </a:rPr>
              <a:t>Mobility Management</a:t>
            </a:r>
            <a:endParaRPr b="1" sz="3500">
              <a:solidFill>
                <a:srgbClr val="7ECEF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6" name="Google Shape;2066;p114"/>
          <p:cNvSpPr txBox="1"/>
          <p:nvPr>
            <p:ph idx="4294967295" type="subTitle"/>
          </p:nvPr>
        </p:nvSpPr>
        <p:spPr>
          <a:xfrm>
            <a:off x="617475" y="1681688"/>
            <a:ext cx="58611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Nodes do not ever change its IPv6 address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67" name="Google Shape;2067;p114"/>
          <p:cNvSpPr/>
          <p:nvPr/>
        </p:nvSpPr>
        <p:spPr>
          <a:xfrm>
            <a:off x="0" y="1348918"/>
            <a:ext cx="617400" cy="459900"/>
          </a:xfrm>
          <a:prstGeom prst="rightArrow">
            <a:avLst>
              <a:gd fmla="val 61815" name="adj1"/>
              <a:gd fmla="val 50000" name="adj2"/>
            </a:avLst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115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Mobile</a:t>
            </a:r>
            <a:r>
              <a:rPr lang="en" sz="4000"/>
              <a:t> Matrix Approach</a:t>
            </a:r>
            <a:endParaRPr/>
          </a:p>
        </p:txBody>
      </p:sp>
      <p:sp>
        <p:nvSpPr>
          <p:cNvPr id="2073" name="Google Shape;2073;p115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4" name="Google Shape;2074;p115"/>
          <p:cNvSpPr txBox="1"/>
          <p:nvPr>
            <p:ph idx="4294967295" type="ctrTitle"/>
          </p:nvPr>
        </p:nvSpPr>
        <p:spPr>
          <a:xfrm>
            <a:off x="617479" y="1213950"/>
            <a:ext cx="77880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7ECEFD"/>
                </a:solidFill>
                <a:latin typeface="Lato"/>
                <a:ea typeface="Lato"/>
                <a:cs typeface="Lato"/>
                <a:sym typeface="Lato"/>
              </a:rPr>
              <a:t>Mobility Management</a:t>
            </a:r>
            <a:endParaRPr b="1" sz="3500">
              <a:solidFill>
                <a:srgbClr val="7ECEF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5" name="Google Shape;2075;p115"/>
          <p:cNvSpPr txBox="1"/>
          <p:nvPr>
            <p:ph idx="4294967295" type="subTitle"/>
          </p:nvPr>
        </p:nvSpPr>
        <p:spPr>
          <a:xfrm>
            <a:off x="617475" y="1681688"/>
            <a:ext cx="58611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Nodes do not ever change its IPv6 address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76" name="Google Shape;2076;p115"/>
          <p:cNvSpPr txBox="1"/>
          <p:nvPr>
            <p:ph idx="4294967295" type="ctrTitle"/>
          </p:nvPr>
        </p:nvSpPr>
        <p:spPr>
          <a:xfrm>
            <a:off x="617480" y="2334619"/>
            <a:ext cx="82737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Adjustable control message overhead</a:t>
            </a:r>
            <a:endParaRPr b="1" sz="35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7" name="Google Shape;2077;p115"/>
          <p:cNvSpPr txBox="1"/>
          <p:nvPr>
            <p:ph idx="4294967295" type="subTitle"/>
          </p:nvPr>
        </p:nvSpPr>
        <p:spPr>
          <a:xfrm>
            <a:off x="617475" y="2745225"/>
            <a:ext cx="57852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/>
              <a:t>It try to figure out mobility events quickly in order to perform the handover process</a:t>
            </a:r>
            <a:endParaRPr sz="2400"/>
          </a:p>
        </p:txBody>
      </p:sp>
      <p:sp>
        <p:nvSpPr>
          <p:cNvPr id="2078" name="Google Shape;2078;p115"/>
          <p:cNvSpPr/>
          <p:nvPr/>
        </p:nvSpPr>
        <p:spPr>
          <a:xfrm>
            <a:off x="0" y="2469600"/>
            <a:ext cx="617400" cy="459900"/>
          </a:xfrm>
          <a:prstGeom prst="rightArrow">
            <a:avLst>
              <a:gd fmla="val 61815" name="adj1"/>
              <a:gd fmla="val 50000" name="adj2"/>
            </a:avLst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9" name="Google Shape;2079;p115"/>
          <p:cNvSpPr/>
          <p:nvPr/>
        </p:nvSpPr>
        <p:spPr>
          <a:xfrm>
            <a:off x="0" y="1348918"/>
            <a:ext cx="617400" cy="459900"/>
          </a:xfrm>
          <a:prstGeom prst="rightArrow">
            <a:avLst>
              <a:gd fmla="val 61815" name="adj1"/>
              <a:gd fmla="val 50000" name="adj2"/>
            </a:avLst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16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/>
              <a:t>Mobile</a:t>
            </a:r>
            <a:r>
              <a:rPr lang="en" sz="4000"/>
              <a:t> Matrix Approach</a:t>
            </a:r>
            <a:endParaRPr/>
          </a:p>
        </p:txBody>
      </p:sp>
      <p:sp>
        <p:nvSpPr>
          <p:cNvPr id="2085" name="Google Shape;2085;p116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6" name="Google Shape;2086;p116"/>
          <p:cNvSpPr txBox="1"/>
          <p:nvPr>
            <p:ph idx="4294967295" type="ctrTitle"/>
          </p:nvPr>
        </p:nvSpPr>
        <p:spPr>
          <a:xfrm>
            <a:off x="614363" y="3518231"/>
            <a:ext cx="84117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Low memory footprint under mobility</a:t>
            </a:r>
            <a:endParaRPr b="1" sz="3500">
              <a:solidFill>
                <a:srgbClr val="FF971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7" name="Google Shape;2087;p116"/>
          <p:cNvSpPr txBox="1"/>
          <p:nvPr>
            <p:ph idx="4294967295" type="subTitle"/>
          </p:nvPr>
        </p:nvSpPr>
        <p:spPr>
          <a:xfrm>
            <a:off x="614362" y="4000125"/>
            <a:ext cx="53151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It uses hierarchical address allocation enhancing memory resource usage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88" name="Google Shape;2088;p116"/>
          <p:cNvSpPr txBox="1"/>
          <p:nvPr>
            <p:ph idx="4294967295" type="ctrTitle"/>
          </p:nvPr>
        </p:nvSpPr>
        <p:spPr>
          <a:xfrm>
            <a:off x="617479" y="1213950"/>
            <a:ext cx="77880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7ECEFD"/>
                </a:solidFill>
                <a:latin typeface="Lato"/>
                <a:ea typeface="Lato"/>
                <a:cs typeface="Lato"/>
                <a:sym typeface="Lato"/>
              </a:rPr>
              <a:t>Mobility Management</a:t>
            </a:r>
            <a:endParaRPr b="1" sz="3500">
              <a:solidFill>
                <a:srgbClr val="7ECEF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9" name="Google Shape;2089;p116"/>
          <p:cNvSpPr txBox="1"/>
          <p:nvPr>
            <p:ph idx="4294967295" type="subTitle"/>
          </p:nvPr>
        </p:nvSpPr>
        <p:spPr>
          <a:xfrm>
            <a:off x="617475" y="1681688"/>
            <a:ext cx="58611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Nodes do not ever change its IPv6 address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90" name="Google Shape;2090;p116"/>
          <p:cNvSpPr txBox="1"/>
          <p:nvPr>
            <p:ph idx="4294967295" type="ctrTitle"/>
          </p:nvPr>
        </p:nvSpPr>
        <p:spPr>
          <a:xfrm>
            <a:off x="617480" y="2334619"/>
            <a:ext cx="8273700" cy="61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Adjustable control message overhead</a:t>
            </a:r>
            <a:endParaRPr b="1" sz="35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1" name="Google Shape;2091;p116"/>
          <p:cNvSpPr txBox="1"/>
          <p:nvPr>
            <p:ph idx="4294967295" type="subTitle"/>
          </p:nvPr>
        </p:nvSpPr>
        <p:spPr>
          <a:xfrm>
            <a:off x="617475" y="2745225"/>
            <a:ext cx="57852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/>
              <a:t>It try to figure out mobility events quickly in order to perform the handover process</a:t>
            </a:r>
            <a:endParaRPr sz="2400"/>
          </a:p>
        </p:txBody>
      </p:sp>
      <p:sp>
        <p:nvSpPr>
          <p:cNvPr id="2092" name="Google Shape;2092;p116"/>
          <p:cNvSpPr/>
          <p:nvPr/>
        </p:nvSpPr>
        <p:spPr>
          <a:xfrm>
            <a:off x="-3112" y="3653207"/>
            <a:ext cx="617400" cy="459900"/>
          </a:xfrm>
          <a:prstGeom prst="rightArrow">
            <a:avLst>
              <a:gd fmla="val 61815" name="adj1"/>
              <a:gd fmla="val 50000" name="adj2"/>
            </a:avLst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16"/>
          <p:cNvSpPr/>
          <p:nvPr/>
        </p:nvSpPr>
        <p:spPr>
          <a:xfrm>
            <a:off x="0" y="2469600"/>
            <a:ext cx="617400" cy="459900"/>
          </a:xfrm>
          <a:prstGeom prst="rightArrow">
            <a:avLst>
              <a:gd fmla="val 61815" name="adj1"/>
              <a:gd fmla="val 50000" name="adj2"/>
            </a:avLst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16"/>
          <p:cNvSpPr/>
          <p:nvPr/>
        </p:nvSpPr>
        <p:spPr>
          <a:xfrm>
            <a:off x="0" y="1348918"/>
            <a:ext cx="617400" cy="459900"/>
          </a:xfrm>
          <a:prstGeom prst="rightArrow">
            <a:avLst>
              <a:gd fmla="val 61815" name="adj1"/>
              <a:gd fmla="val 50000" name="adj2"/>
            </a:avLst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17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Mobile </a:t>
            </a:r>
            <a:r>
              <a:rPr lang="en" sz="4000"/>
              <a:t>Matrix’s Architecture</a:t>
            </a:r>
            <a:endParaRPr/>
          </a:p>
        </p:txBody>
      </p:sp>
      <p:sp>
        <p:nvSpPr>
          <p:cNvPr id="2100" name="Google Shape;2100;p117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01" name="Google Shape;2101;p117"/>
          <p:cNvGrpSpPr/>
          <p:nvPr/>
        </p:nvGrpSpPr>
        <p:grpSpPr>
          <a:xfrm>
            <a:off x="1712400" y="1120378"/>
            <a:ext cx="5719200" cy="3709800"/>
            <a:chOff x="46925" y="42638"/>
            <a:chExt cx="5719200" cy="4946400"/>
          </a:xfrm>
        </p:grpSpPr>
        <p:sp>
          <p:nvSpPr>
            <p:cNvPr id="2102" name="Google Shape;2102;p117"/>
            <p:cNvSpPr/>
            <p:nvPr/>
          </p:nvSpPr>
          <p:spPr>
            <a:xfrm>
              <a:off x="46925" y="42638"/>
              <a:ext cx="3613800" cy="4946400"/>
            </a:xfrm>
            <a:prstGeom prst="roundRect">
              <a:avLst>
                <a:gd fmla="val 6479" name="adj"/>
              </a:avLst>
            </a:prstGeom>
            <a:noFill/>
            <a:ln cap="flat" cmpd="sng" w="285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03" name="Google Shape;2103;p117"/>
            <p:cNvSpPr/>
            <p:nvPr/>
          </p:nvSpPr>
          <p:spPr>
            <a:xfrm>
              <a:off x="199325" y="3600450"/>
              <a:ext cx="3360600" cy="1327800"/>
            </a:xfrm>
            <a:prstGeom prst="roundRect">
              <a:avLst>
                <a:gd fmla="val 6479" name="adj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04" name="Google Shape;2104;p117"/>
            <p:cNvSpPr/>
            <p:nvPr/>
          </p:nvSpPr>
          <p:spPr>
            <a:xfrm>
              <a:off x="199325" y="2147638"/>
              <a:ext cx="3360600" cy="1354200"/>
            </a:xfrm>
            <a:prstGeom prst="roundRect">
              <a:avLst>
                <a:gd fmla="val 6479" name="adj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05" name="Google Shape;2105;p117"/>
            <p:cNvSpPr/>
            <p:nvPr/>
          </p:nvSpPr>
          <p:spPr>
            <a:xfrm>
              <a:off x="242000" y="2209638"/>
              <a:ext cx="3234300" cy="12438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"/>
                  <a:ea typeface="Times"/>
                  <a:cs typeface="Times"/>
                  <a:sym typeface="Times"/>
                </a:rPr>
                <a:t>IPv6</a:t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06" name="Google Shape;2106;p117"/>
            <p:cNvSpPr/>
            <p:nvPr/>
          </p:nvSpPr>
          <p:spPr>
            <a:xfrm>
              <a:off x="199325" y="160013"/>
              <a:ext cx="3360600" cy="1142400"/>
            </a:xfrm>
            <a:prstGeom prst="roundRect">
              <a:avLst>
                <a:gd fmla="val 6479" name="adj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07" name="Google Shape;2107;p117"/>
            <p:cNvSpPr/>
            <p:nvPr/>
          </p:nvSpPr>
          <p:spPr>
            <a:xfrm>
              <a:off x="199325" y="1401638"/>
              <a:ext cx="3360600" cy="647400"/>
            </a:xfrm>
            <a:prstGeom prst="roundRect">
              <a:avLst>
                <a:gd fmla="val 6479" name="adj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08" name="Google Shape;2108;p117"/>
            <p:cNvSpPr/>
            <p:nvPr/>
          </p:nvSpPr>
          <p:spPr>
            <a:xfrm>
              <a:off x="329075" y="1507838"/>
              <a:ext cx="1384800" cy="4464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"/>
                  <a:ea typeface="Times"/>
                  <a:cs typeface="Times"/>
                  <a:sym typeface="Times"/>
                </a:rPr>
                <a:t>TCP</a:t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09" name="Google Shape;2109;p117"/>
            <p:cNvSpPr/>
            <p:nvPr/>
          </p:nvSpPr>
          <p:spPr>
            <a:xfrm>
              <a:off x="2034400" y="1501800"/>
              <a:ext cx="1384800" cy="4464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"/>
                  <a:ea typeface="Times"/>
                  <a:cs typeface="Times"/>
                  <a:sym typeface="Times"/>
                </a:rPr>
                <a:t>UDP</a:t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10" name="Google Shape;2110;p117"/>
            <p:cNvSpPr/>
            <p:nvPr/>
          </p:nvSpPr>
          <p:spPr>
            <a:xfrm>
              <a:off x="329075" y="2308838"/>
              <a:ext cx="2172000" cy="10005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"/>
                  <a:ea typeface="Times"/>
                  <a:cs typeface="Times"/>
                  <a:sym typeface="Times"/>
                </a:rPr>
                <a:t>𝛍Matrix + </a:t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"/>
                  <a:ea typeface="Times"/>
                  <a:cs typeface="Times"/>
                  <a:sym typeface="Times"/>
                </a:rPr>
                <a:t>Collection protocol</a:t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11" name="Google Shape;2111;p117"/>
            <p:cNvSpPr/>
            <p:nvPr/>
          </p:nvSpPr>
          <p:spPr>
            <a:xfrm>
              <a:off x="945175" y="3186588"/>
              <a:ext cx="1642800" cy="5784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"/>
                  <a:ea typeface="Times"/>
                  <a:cs typeface="Times"/>
                  <a:sym typeface="Times"/>
                </a:rPr>
                <a:t>6LoWPAN</a:t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12" name="Google Shape;2112;p117"/>
            <p:cNvSpPr/>
            <p:nvPr/>
          </p:nvSpPr>
          <p:spPr>
            <a:xfrm rot="-5400000">
              <a:off x="177175" y="4103400"/>
              <a:ext cx="1089600" cy="4464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"/>
                  <a:ea typeface="Times"/>
                  <a:cs typeface="Times"/>
                  <a:sym typeface="Times"/>
                </a:rPr>
                <a:t>IEEE 802.15.4</a:t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13" name="Google Shape;2113;p117"/>
            <p:cNvSpPr/>
            <p:nvPr/>
          </p:nvSpPr>
          <p:spPr>
            <a:xfrm rot="-5400000">
              <a:off x="2437750" y="4015188"/>
              <a:ext cx="930300" cy="6297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Times"/>
                  <a:ea typeface="Times"/>
                  <a:cs typeface="Times"/>
                  <a:sym typeface="Times"/>
                </a:rPr>
                <a:t>.</a:t>
              </a:r>
              <a:endParaRPr b="1" sz="1600">
                <a:latin typeface="Times"/>
                <a:ea typeface="Times"/>
                <a:cs typeface="Times"/>
                <a:sym typeface="Time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Times"/>
                  <a:ea typeface="Times"/>
                  <a:cs typeface="Times"/>
                  <a:sym typeface="Times"/>
                </a:rPr>
                <a:t>.</a:t>
              </a:r>
              <a:endParaRPr b="1" sz="1600">
                <a:latin typeface="Times"/>
                <a:ea typeface="Times"/>
                <a:cs typeface="Times"/>
                <a:sym typeface="Times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Times"/>
                  <a:ea typeface="Times"/>
                  <a:cs typeface="Times"/>
                  <a:sym typeface="Times"/>
                </a:rPr>
                <a:t>.</a:t>
              </a:r>
              <a:endParaRPr b="1"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14" name="Google Shape;2114;p117"/>
            <p:cNvSpPr/>
            <p:nvPr/>
          </p:nvSpPr>
          <p:spPr>
            <a:xfrm>
              <a:off x="295675" y="906238"/>
              <a:ext cx="852600" cy="3348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"/>
                  <a:ea typeface="Times"/>
                  <a:cs typeface="Times"/>
                  <a:sym typeface="Times"/>
                </a:rPr>
                <a:t>CoAP</a:t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15" name="Google Shape;2115;p117"/>
            <p:cNvSpPr/>
            <p:nvPr/>
          </p:nvSpPr>
          <p:spPr>
            <a:xfrm>
              <a:off x="1181800" y="906238"/>
              <a:ext cx="852600" cy="3348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"/>
                  <a:ea typeface="Times"/>
                  <a:cs typeface="Times"/>
                  <a:sym typeface="Times"/>
                </a:rPr>
                <a:t>MQTT</a:t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16" name="Google Shape;2116;p117"/>
            <p:cNvSpPr/>
            <p:nvPr/>
          </p:nvSpPr>
          <p:spPr>
            <a:xfrm>
              <a:off x="2067925" y="906238"/>
              <a:ext cx="1165800" cy="3348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"/>
                  <a:ea typeface="Times"/>
                  <a:cs typeface="Times"/>
                  <a:sym typeface="Times"/>
                </a:rPr>
                <a:t>RESTFul</a:t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17" name="Google Shape;2117;p117"/>
            <p:cNvSpPr/>
            <p:nvPr/>
          </p:nvSpPr>
          <p:spPr>
            <a:xfrm>
              <a:off x="3116475" y="865613"/>
              <a:ext cx="570300" cy="3348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Times"/>
                  <a:ea typeface="Times"/>
                  <a:cs typeface="Times"/>
                  <a:sym typeface="Times"/>
                </a:rPr>
                <a:t>...</a:t>
              </a:r>
              <a:endParaRPr b="1"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18" name="Google Shape;2118;p117"/>
            <p:cNvSpPr/>
            <p:nvPr/>
          </p:nvSpPr>
          <p:spPr>
            <a:xfrm>
              <a:off x="295675" y="646763"/>
              <a:ext cx="2937900" cy="3348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"/>
                  <a:ea typeface="Times"/>
                  <a:cs typeface="Times"/>
                  <a:sym typeface="Times"/>
                </a:rPr>
                <a:t>IoMT or SIoT layer</a:t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19" name="Google Shape;2119;p117"/>
            <p:cNvSpPr/>
            <p:nvPr/>
          </p:nvSpPr>
          <p:spPr>
            <a:xfrm>
              <a:off x="295675" y="203888"/>
              <a:ext cx="948900" cy="3348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"/>
                  <a:ea typeface="Times"/>
                  <a:cs typeface="Times"/>
                  <a:sym typeface="Times"/>
                </a:rPr>
                <a:t>APP 1</a:t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20" name="Google Shape;2120;p117"/>
            <p:cNvSpPr/>
            <p:nvPr/>
          </p:nvSpPr>
          <p:spPr>
            <a:xfrm>
              <a:off x="1292125" y="203888"/>
              <a:ext cx="948900" cy="334800"/>
            </a:xfrm>
            <a:prstGeom prst="roundRect">
              <a:avLst>
                <a:gd fmla="val 16667" name="adj"/>
              </a:avLst>
            </a:prstGeom>
            <a:solidFill>
              <a:srgbClr val="EAD1D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"/>
                  <a:ea typeface="Times"/>
                  <a:cs typeface="Times"/>
                  <a:sym typeface="Times"/>
                </a:rPr>
                <a:t>APP 2</a:t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21" name="Google Shape;2121;p117"/>
            <p:cNvSpPr/>
            <p:nvPr/>
          </p:nvSpPr>
          <p:spPr>
            <a:xfrm>
              <a:off x="2289475" y="203888"/>
              <a:ext cx="570300" cy="3348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Times"/>
                  <a:ea typeface="Times"/>
                  <a:cs typeface="Times"/>
                  <a:sym typeface="Times"/>
                </a:rPr>
                <a:t>...</a:t>
              </a:r>
              <a:endParaRPr b="1"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22" name="Google Shape;2122;p117"/>
            <p:cNvSpPr/>
            <p:nvPr/>
          </p:nvSpPr>
          <p:spPr>
            <a:xfrm>
              <a:off x="3559925" y="563825"/>
              <a:ext cx="2206200" cy="334800"/>
            </a:xfrm>
            <a:prstGeom prst="snip1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"/>
                  <a:ea typeface="Times"/>
                  <a:cs typeface="Times"/>
                  <a:sym typeface="Times"/>
                </a:rPr>
                <a:t>Application layer</a:t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23" name="Google Shape;2123;p117"/>
            <p:cNvSpPr/>
            <p:nvPr/>
          </p:nvSpPr>
          <p:spPr>
            <a:xfrm>
              <a:off x="3559925" y="1563650"/>
              <a:ext cx="2206200" cy="334800"/>
            </a:xfrm>
            <a:prstGeom prst="snip1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"/>
                  <a:ea typeface="Times"/>
                  <a:cs typeface="Times"/>
                  <a:sym typeface="Times"/>
                </a:rPr>
                <a:t>Transport layer</a:t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24" name="Google Shape;2124;p117"/>
            <p:cNvSpPr/>
            <p:nvPr/>
          </p:nvSpPr>
          <p:spPr>
            <a:xfrm>
              <a:off x="3559925" y="2641700"/>
              <a:ext cx="2206200" cy="334800"/>
            </a:xfrm>
            <a:prstGeom prst="snip1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"/>
                  <a:ea typeface="Times"/>
                  <a:cs typeface="Times"/>
                  <a:sym typeface="Times"/>
                </a:rPr>
                <a:t>Network layer</a:t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25" name="Google Shape;2125;p117"/>
            <p:cNvSpPr/>
            <p:nvPr/>
          </p:nvSpPr>
          <p:spPr>
            <a:xfrm>
              <a:off x="3559925" y="3982875"/>
              <a:ext cx="2206200" cy="495900"/>
            </a:xfrm>
            <a:prstGeom prst="snip1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"/>
                  <a:ea typeface="Times"/>
                  <a:cs typeface="Times"/>
                  <a:sym typeface="Times"/>
                </a:rPr>
                <a:t>Data link + </a:t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"/>
                  <a:ea typeface="Times"/>
                  <a:cs typeface="Times"/>
                  <a:sym typeface="Times"/>
                </a:rPr>
                <a:t>Physical layers</a:t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26" name="Google Shape;2126;p117"/>
            <p:cNvSpPr/>
            <p:nvPr/>
          </p:nvSpPr>
          <p:spPr>
            <a:xfrm rot="-5400000">
              <a:off x="817888" y="4106850"/>
              <a:ext cx="1089600" cy="4464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"/>
                  <a:ea typeface="Times"/>
                  <a:cs typeface="Times"/>
                  <a:sym typeface="Times"/>
                </a:rPr>
                <a:t>Wi-Fi</a:t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  <p:sp>
          <p:nvSpPr>
            <p:cNvPr id="2127" name="Google Shape;2127;p117"/>
            <p:cNvSpPr/>
            <p:nvPr/>
          </p:nvSpPr>
          <p:spPr>
            <a:xfrm rot="-5400000">
              <a:off x="1542163" y="4103400"/>
              <a:ext cx="1089600" cy="4464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Times"/>
                  <a:ea typeface="Times"/>
                  <a:cs typeface="Times"/>
                  <a:sym typeface="Times"/>
                </a:rPr>
                <a:t>BLE</a:t>
              </a:r>
              <a:endParaRPr sz="1600">
                <a:latin typeface="Times"/>
                <a:ea typeface="Times"/>
                <a:cs typeface="Times"/>
                <a:sym typeface="Times"/>
              </a:endParaRPr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118"/>
          <p:cNvSpPr/>
          <p:nvPr/>
        </p:nvSpPr>
        <p:spPr>
          <a:xfrm>
            <a:off x="514050" y="1445941"/>
            <a:ext cx="8115900" cy="3503100"/>
          </a:xfrm>
          <a:prstGeom prst="roundRect">
            <a:avLst>
              <a:gd fmla="val 6479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118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/>
              <a:t>Mobile </a:t>
            </a:r>
            <a:r>
              <a:rPr lang="en" sz="4000"/>
              <a:t>Matrix’s Architecture</a:t>
            </a:r>
            <a:endParaRPr/>
          </a:p>
        </p:txBody>
      </p:sp>
      <p:sp>
        <p:nvSpPr>
          <p:cNvPr id="2134" name="Google Shape;2134;p118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35" name="Google Shape;2135;p118"/>
          <p:cNvGrpSpPr/>
          <p:nvPr/>
        </p:nvGrpSpPr>
        <p:grpSpPr>
          <a:xfrm>
            <a:off x="6804485" y="1488242"/>
            <a:ext cx="1819800" cy="565027"/>
            <a:chOff x="6728285" y="1984323"/>
            <a:chExt cx="1819800" cy="753370"/>
          </a:xfrm>
        </p:grpSpPr>
        <p:sp>
          <p:nvSpPr>
            <p:cNvPr id="2136" name="Google Shape;2136;p118"/>
            <p:cNvSpPr/>
            <p:nvPr/>
          </p:nvSpPr>
          <p:spPr>
            <a:xfrm rot="-5400000">
              <a:off x="7286822" y="1747623"/>
              <a:ext cx="702600" cy="1176000"/>
            </a:xfrm>
            <a:prstGeom prst="right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18"/>
            <p:cNvSpPr/>
            <p:nvPr/>
          </p:nvSpPr>
          <p:spPr>
            <a:xfrm>
              <a:off x="6728285" y="2191993"/>
              <a:ext cx="18198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Upper layer 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interface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grpSp>
        <p:nvGrpSpPr>
          <p:cNvPr id="2138" name="Google Shape;2138;p118"/>
          <p:cNvGrpSpPr/>
          <p:nvPr/>
        </p:nvGrpSpPr>
        <p:grpSpPr>
          <a:xfrm>
            <a:off x="6804485" y="4345956"/>
            <a:ext cx="1819800" cy="571784"/>
            <a:chOff x="6728285" y="5032608"/>
            <a:chExt cx="1819800" cy="762378"/>
          </a:xfrm>
        </p:grpSpPr>
        <p:sp>
          <p:nvSpPr>
            <p:cNvPr id="2139" name="Google Shape;2139;p118"/>
            <p:cNvSpPr/>
            <p:nvPr/>
          </p:nvSpPr>
          <p:spPr>
            <a:xfrm rot="5400000">
              <a:off x="7286874" y="4855686"/>
              <a:ext cx="702600" cy="1176000"/>
            </a:xfrm>
            <a:prstGeom prst="right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18"/>
            <p:cNvSpPr/>
            <p:nvPr/>
          </p:nvSpPr>
          <p:spPr>
            <a:xfrm>
              <a:off x="6728285" y="5032608"/>
              <a:ext cx="18198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Below layer 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interface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sp>
        <p:nvSpPr>
          <p:cNvPr id="2141" name="Google Shape;2141;p118"/>
          <p:cNvSpPr/>
          <p:nvPr/>
        </p:nvSpPr>
        <p:spPr>
          <a:xfrm>
            <a:off x="6690838" y="1096762"/>
            <a:ext cx="1928400" cy="315600"/>
          </a:xfrm>
          <a:prstGeom prst="round1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niglet"/>
                <a:ea typeface="Sniglet"/>
                <a:cs typeface="Sniglet"/>
                <a:sym typeface="Sniglet"/>
              </a:rPr>
              <a:t>Control plane</a:t>
            </a:r>
            <a:endParaRPr sz="22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142" name="Google Shape;2142;p118"/>
          <p:cNvSpPr/>
          <p:nvPr/>
        </p:nvSpPr>
        <p:spPr>
          <a:xfrm>
            <a:off x="2699987" y="1096762"/>
            <a:ext cx="1928400" cy="315600"/>
          </a:xfrm>
          <a:prstGeom prst="round1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niglet"/>
                <a:ea typeface="Sniglet"/>
                <a:cs typeface="Sniglet"/>
                <a:sym typeface="Sniglet"/>
              </a:rPr>
              <a:t>Data plane</a:t>
            </a:r>
            <a:endParaRPr sz="22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2143" name="Google Shape;2143;p118"/>
          <p:cNvCxnSpPr/>
          <p:nvPr/>
        </p:nvCxnSpPr>
        <p:spPr>
          <a:xfrm>
            <a:off x="6578137" y="1076419"/>
            <a:ext cx="0" cy="3909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44" name="Google Shape;2144;p118"/>
          <p:cNvSpPr/>
          <p:nvPr/>
        </p:nvSpPr>
        <p:spPr>
          <a:xfrm>
            <a:off x="7024453" y="3000460"/>
            <a:ext cx="1385400" cy="398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niglet"/>
                <a:ea typeface="Sniglet"/>
                <a:cs typeface="Sniglet"/>
                <a:sym typeface="Sniglet"/>
              </a:rPr>
              <a:t>Forwarding Engine</a:t>
            </a: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2145" name="Google Shape;2145;p118"/>
          <p:cNvCxnSpPr>
            <a:stCxn id="2144" idx="0"/>
            <a:endCxn id="2136" idx="1"/>
          </p:cNvCxnSpPr>
          <p:nvPr/>
        </p:nvCxnSpPr>
        <p:spPr>
          <a:xfrm rot="10800000">
            <a:off x="7714453" y="2015260"/>
            <a:ext cx="2700" cy="985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6" name="Google Shape;2146;p118"/>
          <p:cNvCxnSpPr>
            <a:stCxn id="2144" idx="2"/>
            <a:endCxn id="2139" idx="1"/>
          </p:cNvCxnSpPr>
          <p:nvPr/>
        </p:nvCxnSpPr>
        <p:spPr>
          <a:xfrm flipH="1">
            <a:off x="7714453" y="3398560"/>
            <a:ext cx="2700" cy="99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7" name="Google Shape;2147;p118"/>
          <p:cNvSpPr/>
          <p:nvPr/>
        </p:nvSpPr>
        <p:spPr>
          <a:xfrm>
            <a:off x="3740325" y="2867156"/>
            <a:ext cx="2450100" cy="660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𝝻Matrix Routing Engine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148" name="Google Shape;2148;p118"/>
          <p:cNvSpPr/>
          <p:nvPr/>
        </p:nvSpPr>
        <p:spPr>
          <a:xfrm>
            <a:off x="1593126" y="4462350"/>
            <a:ext cx="4142100" cy="398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Underlying Collection Protocol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2149" name="Google Shape;2149;p118"/>
          <p:cNvCxnSpPr>
            <a:stCxn id="2147" idx="2"/>
            <a:endCxn id="2148" idx="0"/>
          </p:cNvCxnSpPr>
          <p:nvPr/>
        </p:nvCxnSpPr>
        <p:spPr>
          <a:xfrm rot="5400000">
            <a:off x="3847575" y="3344456"/>
            <a:ext cx="934500" cy="13011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50" name="Google Shape;2150;p118"/>
          <p:cNvCxnSpPr>
            <a:stCxn id="2144" idx="1"/>
            <a:endCxn id="2147" idx="3"/>
          </p:cNvCxnSpPr>
          <p:nvPr/>
        </p:nvCxnSpPr>
        <p:spPr>
          <a:xfrm rot="10800000">
            <a:off x="6190453" y="3197410"/>
            <a:ext cx="834000" cy="21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51" name="Google Shape;2151;p118"/>
          <p:cNvSpPr/>
          <p:nvPr/>
        </p:nvSpPr>
        <p:spPr>
          <a:xfrm>
            <a:off x="726425" y="2817881"/>
            <a:ext cx="2626200" cy="763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𝝻Matrix Mobility Engine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2152" name="Google Shape;2152;p118"/>
          <p:cNvCxnSpPr>
            <a:stCxn id="2147" idx="1"/>
            <a:endCxn id="2151" idx="3"/>
          </p:cNvCxnSpPr>
          <p:nvPr/>
        </p:nvCxnSpPr>
        <p:spPr>
          <a:xfrm flipH="1">
            <a:off x="3352725" y="3197456"/>
            <a:ext cx="387600" cy="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19"/>
          <p:cNvSpPr/>
          <p:nvPr/>
        </p:nvSpPr>
        <p:spPr>
          <a:xfrm>
            <a:off x="514050" y="1445941"/>
            <a:ext cx="8115900" cy="3503100"/>
          </a:xfrm>
          <a:prstGeom prst="roundRect">
            <a:avLst>
              <a:gd fmla="val 6479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19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Mobile </a:t>
            </a:r>
            <a:r>
              <a:rPr lang="en" sz="4000"/>
              <a:t>Matrix’s Architecture</a:t>
            </a:r>
            <a:endParaRPr/>
          </a:p>
        </p:txBody>
      </p:sp>
      <p:sp>
        <p:nvSpPr>
          <p:cNvPr id="2159" name="Google Shape;2159;p119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60" name="Google Shape;2160;p119"/>
          <p:cNvGrpSpPr/>
          <p:nvPr/>
        </p:nvGrpSpPr>
        <p:grpSpPr>
          <a:xfrm>
            <a:off x="6804485" y="1488242"/>
            <a:ext cx="1819800" cy="565027"/>
            <a:chOff x="6728285" y="1984323"/>
            <a:chExt cx="1819800" cy="753370"/>
          </a:xfrm>
        </p:grpSpPr>
        <p:sp>
          <p:nvSpPr>
            <p:cNvPr id="2161" name="Google Shape;2161;p119"/>
            <p:cNvSpPr/>
            <p:nvPr/>
          </p:nvSpPr>
          <p:spPr>
            <a:xfrm rot="-5400000">
              <a:off x="7286822" y="1747623"/>
              <a:ext cx="702600" cy="1176000"/>
            </a:xfrm>
            <a:prstGeom prst="right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19"/>
            <p:cNvSpPr/>
            <p:nvPr/>
          </p:nvSpPr>
          <p:spPr>
            <a:xfrm>
              <a:off x="6728285" y="2191993"/>
              <a:ext cx="18198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Upper layer 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interface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grpSp>
        <p:nvGrpSpPr>
          <p:cNvPr id="2163" name="Google Shape;2163;p119"/>
          <p:cNvGrpSpPr/>
          <p:nvPr/>
        </p:nvGrpSpPr>
        <p:grpSpPr>
          <a:xfrm>
            <a:off x="6804485" y="4345956"/>
            <a:ext cx="1819800" cy="571784"/>
            <a:chOff x="6728285" y="5032608"/>
            <a:chExt cx="1819800" cy="762378"/>
          </a:xfrm>
        </p:grpSpPr>
        <p:sp>
          <p:nvSpPr>
            <p:cNvPr id="2164" name="Google Shape;2164;p119"/>
            <p:cNvSpPr/>
            <p:nvPr/>
          </p:nvSpPr>
          <p:spPr>
            <a:xfrm rot="5400000">
              <a:off x="7286874" y="4855686"/>
              <a:ext cx="702600" cy="1176000"/>
            </a:xfrm>
            <a:prstGeom prst="right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19"/>
            <p:cNvSpPr/>
            <p:nvPr/>
          </p:nvSpPr>
          <p:spPr>
            <a:xfrm>
              <a:off x="6728285" y="5032608"/>
              <a:ext cx="18198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Below layer 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interface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sp>
        <p:nvSpPr>
          <p:cNvPr id="2166" name="Google Shape;2166;p119"/>
          <p:cNvSpPr/>
          <p:nvPr/>
        </p:nvSpPr>
        <p:spPr>
          <a:xfrm>
            <a:off x="6690838" y="1096762"/>
            <a:ext cx="1928400" cy="315600"/>
          </a:xfrm>
          <a:prstGeom prst="round1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niglet"/>
                <a:ea typeface="Sniglet"/>
                <a:cs typeface="Sniglet"/>
                <a:sym typeface="Sniglet"/>
              </a:rPr>
              <a:t>Control plane</a:t>
            </a:r>
            <a:endParaRPr sz="22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167" name="Google Shape;2167;p119"/>
          <p:cNvSpPr/>
          <p:nvPr/>
        </p:nvSpPr>
        <p:spPr>
          <a:xfrm>
            <a:off x="2699987" y="1096762"/>
            <a:ext cx="1928400" cy="315600"/>
          </a:xfrm>
          <a:prstGeom prst="round1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niglet"/>
                <a:ea typeface="Sniglet"/>
                <a:cs typeface="Sniglet"/>
                <a:sym typeface="Sniglet"/>
              </a:rPr>
              <a:t>Data plane</a:t>
            </a:r>
            <a:endParaRPr sz="22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2168" name="Google Shape;2168;p119"/>
          <p:cNvCxnSpPr/>
          <p:nvPr/>
        </p:nvCxnSpPr>
        <p:spPr>
          <a:xfrm>
            <a:off x="6578137" y="1076419"/>
            <a:ext cx="0" cy="3909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69" name="Google Shape;2169;p119"/>
          <p:cNvSpPr/>
          <p:nvPr/>
        </p:nvSpPr>
        <p:spPr>
          <a:xfrm>
            <a:off x="7024453" y="3000460"/>
            <a:ext cx="1385400" cy="398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niglet"/>
                <a:ea typeface="Sniglet"/>
                <a:cs typeface="Sniglet"/>
                <a:sym typeface="Sniglet"/>
              </a:rPr>
              <a:t>Forwarding Engine</a:t>
            </a: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2170" name="Google Shape;2170;p119"/>
          <p:cNvCxnSpPr>
            <a:stCxn id="2169" idx="0"/>
            <a:endCxn id="2161" idx="1"/>
          </p:cNvCxnSpPr>
          <p:nvPr/>
        </p:nvCxnSpPr>
        <p:spPr>
          <a:xfrm rot="10800000">
            <a:off x="7714453" y="2015260"/>
            <a:ext cx="2700" cy="985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1" name="Google Shape;2171;p119"/>
          <p:cNvCxnSpPr>
            <a:stCxn id="2169" idx="2"/>
            <a:endCxn id="2164" idx="1"/>
          </p:cNvCxnSpPr>
          <p:nvPr/>
        </p:nvCxnSpPr>
        <p:spPr>
          <a:xfrm flipH="1">
            <a:off x="7714453" y="3398560"/>
            <a:ext cx="2700" cy="99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2" name="Google Shape;2172;p119"/>
          <p:cNvSpPr/>
          <p:nvPr/>
        </p:nvSpPr>
        <p:spPr>
          <a:xfrm>
            <a:off x="3740325" y="2867156"/>
            <a:ext cx="2450100" cy="660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𝝻Matrix Routing Engine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173" name="Google Shape;2173;p119"/>
          <p:cNvSpPr/>
          <p:nvPr/>
        </p:nvSpPr>
        <p:spPr>
          <a:xfrm>
            <a:off x="1593126" y="4462350"/>
            <a:ext cx="4142100" cy="398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Underlying Collection Protocol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174" name="Google Shape;2174;p119"/>
          <p:cNvSpPr/>
          <p:nvPr/>
        </p:nvSpPr>
        <p:spPr>
          <a:xfrm>
            <a:off x="814550" y="1710769"/>
            <a:ext cx="2450000" cy="608344"/>
          </a:xfrm>
          <a:prstGeom prst="flowChartInternalStorage">
            <a:avLst/>
          </a:prstGeom>
          <a:solidFill>
            <a:srgbClr val="C7F46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Mobile Routing Table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175" name="Google Shape;2175;p119"/>
          <p:cNvSpPr/>
          <p:nvPr/>
        </p:nvSpPr>
        <p:spPr>
          <a:xfrm>
            <a:off x="3637110" y="1710776"/>
            <a:ext cx="2449995" cy="608342"/>
          </a:xfrm>
          <a:prstGeom prst="flowChartInternalStorage">
            <a:avLst/>
          </a:prstGeom>
          <a:solidFill>
            <a:srgbClr val="C7F46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Reverse Routing Table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2176" name="Google Shape;2176;p119"/>
          <p:cNvCxnSpPr>
            <a:stCxn id="2172" idx="2"/>
            <a:endCxn id="2173" idx="0"/>
          </p:cNvCxnSpPr>
          <p:nvPr/>
        </p:nvCxnSpPr>
        <p:spPr>
          <a:xfrm rot="5400000">
            <a:off x="3847575" y="3344456"/>
            <a:ext cx="934500" cy="13011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77" name="Google Shape;2177;p119"/>
          <p:cNvCxnSpPr>
            <a:stCxn id="2169" idx="1"/>
            <a:endCxn id="2172" idx="3"/>
          </p:cNvCxnSpPr>
          <p:nvPr/>
        </p:nvCxnSpPr>
        <p:spPr>
          <a:xfrm rot="10800000">
            <a:off x="6190453" y="3197410"/>
            <a:ext cx="834000" cy="21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78" name="Google Shape;2178;p119"/>
          <p:cNvSpPr/>
          <p:nvPr/>
        </p:nvSpPr>
        <p:spPr>
          <a:xfrm>
            <a:off x="726425" y="2817881"/>
            <a:ext cx="2626200" cy="763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𝝻Matrix Mobility Engine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2179" name="Google Shape;2179;p119"/>
          <p:cNvCxnSpPr>
            <a:stCxn id="2172" idx="1"/>
            <a:endCxn id="2178" idx="3"/>
          </p:cNvCxnSpPr>
          <p:nvPr/>
        </p:nvCxnSpPr>
        <p:spPr>
          <a:xfrm flipH="1">
            <a:off x="3352725" y="3197456"/>
            <a:ext cx="387600" cy="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0" name="Google Shape;2180;p119"/>
          <p:cNvCxnSpPr>
            <a:stCxn id="2174" idx="2"/>
            <a:endCxn id="2172" idx="0"/>
          </p:cNvCxnSpPr>
          <p:nvPr/>
        </p:nvCxnSpPr>
        <p:spPr>
          <a:xfrm flipH="1" rot="-5400000">
            <a:off x="3228450" y="1130213"/>
            <a:ext cx="548100" cy="2925900"/>
          </a:xfrm>
          <a:prstGeom prst="bentConnector3">
            <a:avLst>
              <a:gd fmla="val 4999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1" name="Google Shape;2181;p119"/>
          <p:cNvCxnSpPr>
            <a:stCxn id="2175" idx="2"/>
            <a:endCxn id="2172" idx="0"/>
          </p:cNvCxnSpPr>
          <p:nvPr/>
        </p:nvCxnSpPr>
        <p:spPr>
          <a:xfrm flipH="1" rot="-5400000">
            <a:off x="4639658" y="2541569"/>
            <a:ext cx="548100" cy="103200"/>
          </a:xfrm>
          <a:prstGeom prst="bent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120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Mobile</a:t>
            </a:r>
            <a:r>
              <a:rPr lang="en" sz="4000"/>
              <a:t> </a:t>
            </a:r>
            <a:r>
              <a:rPr lang="en" sz="4000"/>
              <a:t>Matrix design</a:t>
            </a:r>
            <a:endParaRPr sz="4000">
              <a:solidFill>
                <a:srgbClr val="F20253"/>
              </a:solidFill>
            </a:endParaRPr>
          </a:p>
        </p:txBody>
      </p:sp>
      <p:sp>
        <p:nvSpPr>
          <p:cNvPr id="2187" name="Google Shape;2187;p120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8" name="Google Shape;2188;p120"/>
          <p:cNvSpPr txBox="1"/>
          <p:nvPr/>
        </p:nvSpPr>
        <p:spPr>
          <a:xfrm>
            <a:off x="6411675" y="1037888"/>
            <a:ext cx="116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0 to 255</a:t>
            </a:r>
            <a:endParaRPr b="1" sz="18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9" name="Google Shape;2189;p120"/>
          <p:cNvSpPr txBox="1"/>
          <p:nvPr/>
        </p:nvSpPr>
        <p:spPr>
          <a:xfrm>
            <a:off x="4693275" y="2418000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70%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0" name="Google Shape;2190;p120"/>
          <p:cNvSpPr txBox="1"/>
          <p:nvPr/>
        </p:nvSpPr>
        <p:spPr>
          <a:xfrm>
            <a:off x="6133575" y="2737725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20%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1" name="Google Shape;2191;p120"/>
          <p:cNvSpPr txBox="1"/>
          <p:nvPr/>
        </p:nvSpPr>
        <p:spPr>
          <a:xfrm>
            <a:off x="7569575" y="2475150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10%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2" name="Google Shape;2192;p120"/>
          <p:cNvSpPr txBox="1"/>
          <p:nvPr/>
        </p:nvSpPr>
        <p:spPr>
          <a:xfrm>
            <a:off x="5449875" y="3693244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20%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3" name="Google Shape;2193;p120"/>
          <p:cNvSpPr txBox="1"/>
          <p:nvPr/>
        </p:nvSpPr>
        <p:spPr>
          <a:xfrm>
            <a:off x="3862375" y="3693244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80%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4" name="Google Shape;2194;p120"/>
          <p:cNvCxnSpPr>
            <a:stCxn id="2195" idx="0"/>
            <a:endCxn id="2196" idx="3"/>
          </p:cNvCxnSpPr>
          <p:nvPr/>
        </p:nvCxnSpPr>
        <p:spPr>
          <a:xfrm flipH="1" rot="10800000">
            <a:off x="4812900" y="3031999"/>
            <a:ext cx="503100" cy="7944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7" name="Google Shape;2197;p120"/>
          <p:cNvCxnSpPr>
            <a:stCxn id="2198" idx="0"/>
            <a:endCxn id="2196" idx="5"/>
          </p:cNvCxnSpPr>
          <p:nvPr/>
        </p:nvCxnSpPr>
        <p:spPr>
          <a:xfrm rot="10800000">
            <a:off x="5877050" y="3031999"/>
            <a:ext cx="419400" cy="7944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9" name="Google Shape;2199;p120"/>
          <p:cNvCxnSpPr>
            <a:stCxn id="2196" idx="7"/>
            <a:endCxn id="2200" idx="3"/>
          </p:cNvCxnSpPr>
          <p:nvPr/>
        </p:nvCxnSpPr>
        <p:spPr>
          <a:xfrm flipH="1" rot="10800000">
            <a:off x="5876904" y="1876841"/>
            <a:ext cx="839100" cy="7344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1" name="Google Shape;2201;p120"/>
          <p:cNvCxnSpPr>
            <a:stCxn id="2202" idx="0"/>
            <a:endCxn id="2200" idx="4"/>
          </p:cNvCxnSpPr>
          <p:nvPr/>
        </p:nvCxnSpPr>
        <p:spPr>
          <a:xfrm rot="10800000">
            <a:off x="6996522" y="1964119"/>
            <a:ext cx="0" cy="8817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3" name="Google Shape;2203;p120"/>
          <p:cNvCxnSpPr>
            <a:stCxn id="2204" idx="1"/>
            <a:endCxn id="2200" idx="5"/>
          </p:cNvCxnSpPr>
          <p:nvPr/>
        </p:nvCxnSpPr>
        <p:spPr>
          <a:xfrm rot="10800000">
            <a:off x="7276858" y="1877098"/>
            <a:ext cx="846000" cy="7392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5" name="Google Shape;2205;p120"/>
          <p:cNvCxnSpPr>
            <a:endCxn id="2195" idx="3"/>
          </p:cNvCxnSpPr>
          <p:nvPr/>
        </p:nvCxnSpPr>
        <p:spPr>
          <a:xfrm flipH="1" rot="10800000">
            <a:off x="4137361" y="4334178"/>
            <a:ext cx="395100" cy="513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206" name="Google Shape;2206;p120"/>
          <p:cNvCxnSpPr>
            <a:endCxn id="2195" idx="5"/>
          </p:cNvCxnSpPr>
          <p:nvPr/>
        </p:nvCxnSpPr>
        <p:spPr>
          <a:xfrm rot="10800000">
            <a:off x="5093339" y="4334178"/>
            <a:ext cx="449400" cy="5838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207" name="Google Shape;2207;p120"/>
          <p:cNvCxnSpPr>
            <a:endCxn id="2198" idx="4"/>
          </p:cNvCxnSpPr>
          <p:nvPr/>
        </p:nvCxnSpPr>
        <p:spPr>
          <a:xfrm rot="10800000">
            <a:off x="6296450" y="4421299"/>
            <a:ext cx="0" cy="507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00" name="Google Shape;2200;p120"/>
          <p:cNvSpPr/>
          <p:nvPr/>
        </p:nvSpPr>
        <p:spPr>
          <a:xfrm>
            <a:off x="6599922" y="136920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6" name="Google Shape;2196;p120"/>
          <p:cNvSpPr/>
          <p:nvPr/>
        </p:nvSpPr>
        <p:spPr>
          <a:xfrm>
            <a:off x="5199866" y="252412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2" name="Google Shape;2202;p120"/>
          <p:cNvSpPr/>
          <p:nvPr/>
        </p:nvSpPr>
        <p:spPr>
          <a:xfrm>
            <a:off x="6599922" y="284581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184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4" name="Google Shape;2204;p120"/>
          <p:cNvSpPr/>
          <p:nvPr/>
        </p:nvSpPr>
        <p:spPr>
          <a:xfrm>
            <a:off x="7999974" y="2524124"/>
            <a:ext cx="839100" cy="6294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208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5" name="Google Shape;2195;p120"/>
          <p:cNvSpPr/>
          <p:nvPr/>
        </p:nvSpPr>
        <p:spPr>
          <a:xfrm>
            <a:off x="441630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27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8" name="Google Shape;2198;p120"/>
          <p:cNvSpPr/>
          <p:nvPr/>
        </p:nvSpPr>
        <p:spPr>
          <a:xfrm>
            <a:off x="589985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152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20862.png" id="2208" name="Google Shape;220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24573">
            <a:off x="5661186" y="1697605"/>
            <a:ext cx="727429" cy="6429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862.png" id="2209" name="Google Shape;220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141218">
            <a:off x="7034557" y="1982430"/>
            <a:ext cx="542206" cy="574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862.png" id="2210" name="Google Shape;2210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924573">
            <a:off x="7619386" y="1663236"/>
            <a:ext cx="727429" cy="642979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120"/>
          <p:cNvSpPr txBox="1"/>
          <p:nvPr/>
        </p:nvSpPr>
        <p:spPr>
          <a:xfrm>
            <a:off x="4890350" y="2212575"/>
            <a:ext cx="116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16 to 183</a:t>
            </a:r>
            <a:endParaRPr b="1" sz="18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2" name="Google Shape;2212;p120"/>
          <p:cNvSpPr txBox="1"/>
          <p:nvPr/>
        </p:nvSpPr>
        <p:spPr>
          <a:xfrm>
            <a:off x="6238450" y="2548753"/>
            <a:ext cx="15471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184 to 207</a:t>
            </a:r>
            <a:endParaRPr b="1" sz="18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3" name="Google Shape;2213;p120"/>
          <p:cNvSpPr txBox="1"/>
          <p:nvPr/>
        </p:nvSpPr>
        <p:spPr>
          <a:xfrm>
            <a:off x="7820400" y="2155425"/>
            <a:ext cx="1399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208 to 255</a:t>
            </a:r>
            <a:endParaRPr b="1" sz="18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20862.png" id="2214" name="Google Shape;221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141218">
            <a:off x="6033107" y="3090527"/>
            <a:ext cx="542206" cy="574589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120"/>
          <p:cNvSpPr txBox="1"/>
          <p:nvPr/>
        </p:nvSpPr>
        <p:spPr>
          <a:xfrm>
            <a:off x="6227600" y="3599700"/>
            <a:ext cx="15471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152 to 182</a:t>
            </a:r>
            <a:endParaRPr b="1" sz="18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20862.png" id="2216" name="Google Shape;221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24573">
            <a:off x="4306061" y="2921773"/>
            <a:ext cx="727429" cy="642979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p120"/>
          <p:cNvSpPr txBox="1"/>
          <p:nvPr/>
        </p:nvSpPr>
        <p:spPr>
          <a:xfrm>
            <a:off x="3535225" y="3436744"/>
            <a:ext cx="116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27 to 151</a:t>
            </a:r>
            <a:endParaRPr b="1" sz="18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8" name="Google Shape;2218;p120"/>
          <p:cNvSpPr txBox="1"/>
          <p:nvPr>
            <p:ph idx="4294967295" type="body"/>
          </p:nvPr>
        </p:nvSpPr>
        <p:spPr>
          <a:xfrm>
            <a:off x="273100" y="1373588"/>
            <a:ext cx="38664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Tree Collection</a:t>
            </a:r>
            <a:endParaRPr/>
          </a:p>
          <a:p>
            <a:pPr indent="-419100" lvl="0" marL="457200" rtl="0" algn="just"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Data aggregation</a:t>
            </a:r>
            <a:endParaRPr/>
          </a:p>
          <a:p>
            <a:pPr indent="-419100" lvl="0" marL="457200" rtl="0" algn="just">
              <a:spcBef>
                <a:spcPts val="1000"/>
              </a:spcBef>
              <a:spcAft>
                <a:spcPts val="1000"/>
              </a:spcAft>
              <a:buSzPts val="3000"/>
              <a:buAutoNum type="arabicPeriod"/>
            </a:pPr>
            <a:r>
              <a:rPr lang="en"/>
              <a:t>Hierarchical Address Allocation</a:t>
            </a:r>
            <a:endParaRPr>
              <a:solidFill>
                <a:srgbClr val="F2025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565175" y="1887515"/>
            <a:ext cx="1688400" cy="714600"/>
          </a:xfrm>
          <a:prstGeom prst="roundRect">
            <a:avLst>
              <a:gd fmla="val 16667" name="adj"/>
            </a:avLst>
          </a:prstGeom>
          <a:solidFill>
            <a:srgbClr val="963334"/>
          </a:solidFill>
          <a:ln cap="flat" cmpd="sng" w="9525">
            <a:solidFill>
              <a:srgbClr val="9633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Communication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Identification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cxnSp>
        <p:nvCxnSpPr>
          <p:cNvPr id="171" name="Google Shape;171;p22"/>
          <p:cNvCxnSpPr>
            <a:endCxn id="170" idx="3"/>
          </p:cNvCxnSpPr>
          <p:nvPr/>
        </p:nvCxnSpPr>
        <p:spPr>
          <a:xfrm rot="10800000">
            <a:off x="3253575" y="2244815"/>
            <a:ext cx="720900" cy="218100"/>
          </a:xfrm>
          <a:prstGeom prst="straightConnector1">
            <a:avLst/>
          </a:prstGeom>
          <a:noFill/>
          <a:ln cap="flat" cmpd="sng" w="38100">
            <a:solidFill>
              <a:srgbClr val="96333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22"/>
          <p:cNvSpPr/>
          <p:nvPr/>
        </p:nvSpPr>
        <p:spPr>
          <a:xfrm>
            <a:off x="3938250" y="2173950"/>
            <a:ext cx="1267500" cy="95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4058400" y="2264063"/>
            <a:ext cx="1027200" cy="77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4149450" y="2332350"/>
            <a:ext cx="845100" cy="63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atrick Hand SC"/>
                <a:ea typeface="Patrick Hand SC"/>
                <a:cs typeface="Patrick Hand SC"/>
                <a:sym typeface="Patrick Hand SC"/>
              </a:rPr>
              <a:t>IoT</a:t>
            </a:r>
            <a:endParaRPr b="1" sz="2000"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425" y="1887506"/>
            <a:ext cx="313425" cy="3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5676" y="1927012"/>
            <a:ext cx="283725" cy="2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8142" y="3507813"/>
            <a:ext cx="391800" cy="34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7060" y="3507823"/>
            <a:ext cx="391800" cy="3421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1340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1000"/>
              </a:spcAft>
              <a:buNone/>
            </a:pPr>
            <a:r>
              <a:rPr lang="en"/>
              <a:t>IoT’s </a:t>
            </a:r>
            <a:r>
              <a:rPr lang="en"/>
              <a:t>basic building blocks: from technology to human value.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21"/>
          <p:cNvSpPr txBox="1"/>
          <p:nvPr>
            <p:ph idx="4294967295" type="body"/>
          </p:nvPr>
        </p:nvSpPr>
        <p:spPr>
          <a:xfrm>
            <a:off x="273100" y="1373588"/>
            <a:ext cx="44319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Tree Collection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Data aggregation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Hierarchical Address Allocation</a:t>
            </a:r>
            <a:endParaRPr sz="2000"/>
          </a:p>
          <a:p>
            <a:pPr indent="-4191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20253"/>
              </a:buClr>
              <a:buSzPts val="3000"/>
              <a:buAutoNum type="arabicPeriod"/>
            </a:pPr>
            <a:r>
              <a:rPr lang="en">
                <a:solidFill>
                  <a:srgbClr val="F20253"/>
                </a:solidFill>
              </a:rPr>
              <a:t>What to do if B moves and the topology changes?</a:t>
            </a:r>
            <a:endParaRPr>
              <a:solidFill>
                <a:srgbClr val="F20253"/>
              </a:solidFill>
            </a:endParaRPr>
          </a:p>
        </p:txBody>
      </p:sp>
      <p:sp>
        <p:nvSpPr>
          <p:cNvPr id="2224" name="Google Shape;2224;p121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Mobile</a:t>
            </a:r>
            <a:r>
              <a:rPr lang="en" sz="4000"/>
              <a:t> Matrix design</a:t>
            </a:r>
            <a:r>
              <a:rPr lang="en" sz="4000"/>
              <a:t>: </a:t>
            </a:r>
            <a:r>
              <a:rPr lang="en" sz="3000">
                <a:solidFill>
                  <a:srgbClr val="F20253"/>
                </a:solidFill>
              </a:rPr>
              <a:t>Mobility management</a:t>
            </a:r>
            <a:endParaRPr sz="3000">
              <a:solidFill>
                <a:srgbClr val="F20253"/>
              </a:solidFill>
            </a:endParaRPr>
          </a:p>
        </p:txBody>
      </p:sp>
      <p:sp>
        <p:nvSpPr>
          <p:cNvPr id="2225" name="Google Shape;2225;p121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6" name="Google Shape;2226;p121"/>
          <p:cNvSpPr txBox="1"/>
          <p:nvPr/>
        </p:nvSpPr>
        <p:spPr>
          <a:xfrm>
            <a:off x="6411675" y="1037888"/>
            <a:ext cx="116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0 to 255</a:t>
            </a:r>
            <a:endParaRPr b="1" sz="180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27" name="Google Shape;2227;p121"/>
          <p:cNvCxnSpPr>
            <a:stCxn id="2228" idx="0"/>
            <a:endCxn id="2229" idx="3"/>
          </p:cNvCxnSpPr>
          <p:nvPr/>
        </p:nvCxnSpPr>
        <p:spPr>
          <a:xfrm flipH="1" rot="10800000">
            <a:off x="4812900" y="3031999"/>
            <a:ext cx="503100" cy="7944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0" name="Google Shape;2230;p121"/>
          <p:cNvCxnSpPr>
            <a:stCxn id="2231" idx="0"/>
            <a:endCxn id="2229" idx="5"/>
          </p:cNvCxnSpPr>
          <p:nvPr/>
        </p:nvCxnSpPr>
        <p:spPr>
          <a:xfrm rot="10800000">
            <a:off x="5877050" y="3031999"/>
            <a:ext cx="419400" cy="7944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2" name="Google Shape;2232;p121"/>
          <p:cNvCxnSpPr>
            <a:stCxn id="2229" idx="7"/>
            <a:endCxn id="2233" idx="3"/>
          </p:cNvCxnSpPr>
          <p:nvPr/>
        </p:nvCxnSpPr>
        <p:spPr>
          <a:xfrm flipH="1" rot="10800000">
            <a:off x="5876904" y="1876841"/>
            <a:ext cx="839100" cy="7344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4" name="Google Shape;2234;p121"/>
          <p:cNvCxnSpPr>
            <a:stCxn id="2235" idx="0"/>
            <a:endCxn id="2233" idx="4"/>
          </p:cNvCxnSpPr>
          <p:nvPr/>
        </p:nvCxnSpPr>
        <p:spPr>
          <a:xfrm rot="10800000">
            <a:off x="6996522" y="1964119"/>
            <a:ext cx="0" cy="8817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6" name="Google Shape;2236;p121"/>
          <p:cNvCxnSpPr>
            <a:stCxn id="2237" idx="1"/>
            <a:endCxn id="2233" idx="5"/>
          </p:cNvCxnSpPr>
          <p:nvPr/>
        </p:nvCxnSpPr>
        <p:spPr>
          <a:xfrm rot="10800000">
            <a:off x="7276858" y="1877098"/>
            <a:ext cx="846000" cy="7392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8" name="Google Shape;2238;p121"/>
          <p:cNvCxnSpPr>
            <a:endCxn id="2228" idx="3"/>
          </p:cNvCxnSpPr>
          <p:nvPr/>
        </p:nvCxnSpPr>
        <p:spPr>
          <a:xfrm flipH="1" rot="10800000">
            <a:off x="4137361" y="4334178"/>
            <a:ext cx="395100" cy="513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239" name="Google Shape;2239;p121"/>
          <p:cNvCxnSpPr>
            <a:endCxn id="2228" idx="5"/>
          </p:cNvCxnSpPr>
          <p:nvPr/>
        </p:nvCxnSpPr>
        <p:spPr>
          <a:xfrm rot="10800000">
            <a:off x="5093339" y="4334178"/>
            <a:ext cx="449400" cy="5838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240" name="Google Shape;2240;p121"/>
          <p:cNvCxnSpPr>
            <a:endCxn id="2231" idx="4"/>
          </p:cNvCxnSpPr>
          <p:nvPr/>
        </p:nvCxnSpPr>
        <p:spPr>
          <a:xfrm rot="10800000">
            <a:off x="6296450" y="4421299"/>
            <a:ext cx="0" cy="507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33" name="Google Shape;2233;p121"/>
          <p:cNvSpPr/>
          <p:nvPr/>
        </p:nvSpPr>
        <p:spPr>
          <a:xfrm>
            <a:off x="6599922" y="136920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9" name="Google Shape;2229;p121"/>
          <p:cNvSpPr/>
          <p:nvPr/>
        </p:nvSpPr>
        <p:spPr>
          <a:xfrm>
            <a:off x="5199866" y="252412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5" name="Google Shape;2235;p121"/>
          <p:cNvSpPr/>
          <p:nvPr/>
        </p:nvSpPr>
        <p:spPr>
          <a:xfrm>
            <a:off x="6599922" y="284581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184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121"/>
          <p:cNvSpPr/>
          <p:nvPr/>
        </p:nvSpPr>
        <p:spPr>
          <a:xfrm>
            <a:off x="7999974" y="2524124"/>
            <a:ext cx="839100" cy="6294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208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8" name="Google Shape;2228;p121"/>
          <p:cNvSpPr/>
          <p:nvPr/>
        </p:nvSpPr>
        <p:spPr>
          <a:xfrm>
            <a:off x="441630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27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1" name="Google Shape;2231;p121"/>
          <p:cNvSpPr/>
          <p:nvPr/>
        </p:nvSpPr>
        <p:spPr>
          <a:xfrm>
            <a:off x="589985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152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20862.png" id="2241" name="Google Shape;224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24573">
            <a:off x="5661186" y="1697605"/>
            <a:ext cx="727429" cy="6429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862.png" id="2242" name="Google Shape;224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141218">
            <a:off x="7034557" y="1982430"/>
            <a:ext cx="542206" cy="574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862.png" id="2243" name="Google Shape;224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924573">
            <a:off x="7619386" y="1663236"/>
            <a:ext cx="727429" cy="642979"/>
          </a:xfrm>
          <a:prstGeom prst="rect">
            <a:avLst/>
          </a:prstGeom>
          <a:noFill/>
          <a:ln>
            <a:noFill/>
          </a:ln>
        </p:spPr>
      </p:pic>
      <p:sp>
        <p:nvSpPr>
          <p:cNvPr id="2244" name="Google Shape;2244;p121"/>
          <p:cNvSpPr txBox="1"/>
          <p:nvPr/>
        </p:nvSpPr>
        <p:spPr>
          <a:xfrm>
            <a:off x="4890350" y="2212575"/>
            <a:ext cx="116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16 to 183</a:t>
            </a:r>
            <a:endParaRPr b="1" sz="18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5" name="Google Shape;2245;p121"/>
          <p:cNvSpPr txBox="1"/>
          <p:nvPr/>
        </p:nvSpPr>
        <p:spPr>
          <a:xfrm>
            <a:off x="6238450" y="2548753"/>
            <a:ext cx="15471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184 to 207</a:t>
            </a:r>
            <a:endParaRPr b="1" sz="180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6" name="Google Shape;2246;p121"/>
          <p:cNvSpPr txBox="1"/>
          <p:nvPr/>
        </p:nvSpPr>
        <p:spPr>
          <a:xfrm>
            <a:off x="7820400" y="2155425"/>
            <a:ext cx="1399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208 to 255</a:t>
            </a:r>
            <a:endParaRPr b="1" sz="180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20862.png" id="2247" name="Google Shape;224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141218">
            <a:off x="6033107" y="3090527"/>
            <a:ext cx="542206" cy="574589"/>
          </a:xfrm>
          <a:prstGeom prst="rect">
            <a:avLst/>
          </a:prstGeom>
          <a:noFill/>
          <a:ln>
            <a:noFill/>
          </a:ln>
        </p:spPr>
      </p:pic>
      <p:sp>
        <p:nvSpPr>
          <p:cNvPr id="2248" name="Google Shape;2248;p121"/>
          <p:cNvSpPr txBox="1"/>
          <p:nvPr/>
        </p:nvSpPr>
        <p:spPr>
          <a:xfrm>
            <a:off x="6227600" y="3599700"/>
            <a:ext cx="15471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152 to 182</a:t>
            </a:r>
            <a:endParaRPr b="1" sz="180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20862.png" id="2249" name="Google Shape;224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24573">
            <a:off x="4306061" y="2921773"/>
            <a:ext cx="727429" cy="642979"/>
          </a:xfrm>
          <a:prstGeom prst="rect">
            <a:avLst/>
          </a:prstGeom>
          <a:noFill/>
          <a:ln>
            <a:noFill/>
          </a:ln>
        </p:spPr>
      </p:pic>
      <p:sp>
        <p:nvSpPr>
          <p:cNvPr id="2250" name="Google Shape;2250;p121"/>
          <p:cNvSpPr txBox="1"/>
          <p:nvPr/>
        </p:nvSpPr>
        <p:spPr>
          <a:xfrm>
            <a:off x="3535225" y="3436744"/>
            <a:ext cx="116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27 to 151</a:t>
            </a:r>
            <a:endParaRPr b="1" sz="180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22"/>
          <p:cNvSpPr txBox="1"/>
          <p:nvPr>
            <p:ph idx="4294967295" type="body"/>
          </p:nvPr>
        </p:nvSpPr>
        <p:spPr>
          <a:xfrm>
            <a:off x="273100" y="1373588"/>
            <a:ext cx="44319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rgbClr val="F20253"/>
              </a:buClr>
              <a:buSzPts val="3000"/>
              <a:buAutoNum type="arabicPeriod" startAt="4"/>
            </a:pPr>
            <a:r>
              <a:rPr lang="en">
                <a:solidFill>
                  <a:srgbClr val="F20253"/>
                </a:solidFill>
              </a:rPr>
              <a:t>What to do if B moves and the topology changes?</a:t>
            </a:r>
            <a:endParaRPr>
              <a:solidFill>
                <a:srgbClr val="F20253"/>
              </a:solidFill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/>
              <a:t>The reverse routing tree become outdated</a:t>
            </a:r>
            <a:endParaRPr>
              <a:solidFill>
                <a:srgbClr val="F20253"/>
              </a:solidFill>
            </a:endParaRPr>
          </a:p>
        </p:txBody>
      </p:sp>
      <p:sp>
        <p:nvSpPr>
          <p:cNvPr id="2256" name="Google Shape;2256;p122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Mobile</a:t>
            </a:r>
            <a:r>
              <a:rPr lang="en" sz="4000"/>
              <a:t> Matrix design</a:t>
            </a:r>
            <a:r>
              <a:rPr lang="en" sz="4000"/>
              <a:t>: </a:t>
            </a:r>
            <a:r>
              <a:rPr lang="en" sz="3000">
                <a:solidFill>
                  <a:srgbClr val="F20253"/>
                </a:solidFill>
              </a:rPr>
              <a:t>Mobility management</a:t>
            </a:r>
            <a:endParaRPr sz="3000">
              <a:solidFill>
                <a:srgbClr val="F20253"/>
              </a:solidFill>
            </a:endParaRPr>
          </a:p>
        </p:txBody>
      </p:sp>
      <p:sp>
        <p:nvSpPr>
          <p:cNvPr id="2257" name="Google Shape;2257;p122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8" name="Google Shape;2258;p122"/>
          <p:cNvSpPr txBox="1"/>
          <p:nvPr/>
        </p:nvSpPr>
        <p:spPr>
          <a:xfrm>
            <a:off x="6411675" y="1037888"/>
            <a:ext cx="116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0 to 255</a:t>
            </a:r>
            <a:endParaRPr b="1" sz="180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59" name="Google Shape;2259;p122"/>
          <p:cNvCxnSpPr>
            <a:stCxn id="2260" idx="0"/>
            <a:endCxn id="2261" idx="4"/>
          </p:cNvCxnSpPr>
          <p:nvPr/>
        </p:nvCxnSpPr>
        <p:spPr>
          <a:xfrm rot="10800000">
            <a:off x="6996522" y="1964119"/>
            <a:ext cx="0" cy="8817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2" name="Google Shape;2262;p122"/>
          <p:cNvCxnSpPr>
            <a:stCxn id="2263" idx="1"/>
            <a:endCxn id="2261" idx="5"/>
          </p:cNvCxnSpPr>
          <p:nvPr/>
        </p:nvCxnSpPr>
        <p:spPr>
          <a:xfrm rot="10800000">
            <a:off x="7276858" y="1877098"/>
            <a:ext cx="846000" cy="7392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4" name="Google Shape;2264;p122"/>
          <p:cNvCxnSpPr>
            <a:endCxn id="2265" idx="3"/>
          </p:cNvCxnSpPr>
          <p:nvPr/>
        </p:nvCxnSpPr>
        <p:spPr>
          <a:xfrm flipH="1" rot="10800000">
            <a:off x="4137361" y="4334178"/>
            <a:ext cx="395100" cy="513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266" name="Google Shape;2266;p122"/>
          <p:cNvCxnSpPr>
            <a:endCxn id="2265" idx="5"/>
          </p:cNvCxnSpPr>
          <p:nvPr/>
        </p:nvCxnSpPr>
        <p:spPr>
          <a:xfrm rot="10800000">
            <a:off x="5093339" y="4334178"/>
            <a:ext cx="449400" cy="5838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267" name="Google Shape;2267;p122"/>
          <p:cNvCxnSpPr>
            <a:endCxn id="2268" idx="4"/>
          </p:cNvCxnSpPr>
          <p:nvPr/>
        </p:nvCxnSpPr>
        <p:spPr>
          <a:xfrm rot="10800000">
            <a:off x="6296450" y="4421299"/>
            <a:ext cx="0" cy="507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61" name="Google Shape;2261;p122"/>
          <p:cNvSpPr/>
          <p:nvPr/>
        </p:nvSpPr>
        <p:spPr>
          <a:xfrm>
            <a:off x="6599922" y="136920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0" name="Google Shape;2260;p122"/>
          <p:cNvSpPr/>
          <p:nvPr/>
        </p:nvSpPr>
        <p:spPr>
          <a:xfrm>
            <a:off x="6599922" y="284581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184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3" name="Google Shape;2263;p122"/>
          <p:cNvSpPr/>
          <p:nvPr/>
        </p:nvSpPr>
        <p:spPr>
          <a:xfrm>
            <a:off x="7999974" y="2524124"/>
            <a:ext cx="839100" cy="6294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208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5" name="Google Shape;2265;p122"/>
          <p:cNvSpPr/>
          <p:nvPr/>
        </p:nvSpPr>
        <p:spPr>
          <a:xfrm>
            <a:off x="441630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27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8" name="Google Shape;2268;p122"/>
          <p:cNvSpPr/>
          <p:nvPr/>
        </p:nvSpPr>
        <p:spPr>
          <a:xfrm>
            <a:off x="589985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152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20862.png" id="2269" name="Google Shape;2269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24573">
            <a:off x="5661186" y="1697605"/>
            <a:ext cx="727429" cy="6429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862.png" id="2270" name="Google Shape;227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141218">
            <a:off x="7034557" y="1982430"/>
            <a:ext cx="542206" cy="574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862.png" id="2271" name="Google Shape;227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924573">
            <a:off x="7619386" y="1663236"/>
            <a:ext cx="727429" cy="642979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122"/>
          <p:cNvSpPr txBox="1"/>
          <p:nvPr/>
        </p:nvSpPr>
        <p:spPr>
          <a:xfrm>
            <a:off x="6238450" y="2548753"/>
            <a:ext cx="15471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184 to 207</a:t>
            </a:r>
            <a:endParaRPr b="1" sz="180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3" name="Google Shape;2273;p122"/>
          <p:cNvSpPr txBox="1"/>
          <p:nvPr/>
        </p:nvSpPr>
        <p:spPr>
          <a:xfrm>
            <a:off x="7820400" y="2155425"/>
            <a:ext cx="1399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208 to 255</a:t>
            </a:r>
            <a:endParaRPr b="1" sz="180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20862.png" id="2274" name="Google Shape;227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141218">
            <a:off x="6033107" y="3090527"/>
            <a:ext cx="542206" cy="574589"/>
          </a:xfrm>
          <a:prstGeom prst="rect">
            <a:avLst/>
          </a:prstGeom>
          <a:noFill/>
          <a:ln>
            <a:noFill/>
          </a:ln>
        </p:spPr>
      </p:pic>
      <p:sp>
        <p:nvSpPr>
          <p:cNvPr id="2275" name="Google Shape;2275;p122"/>
          <p:cNvSpPr txBox="1"/>
          <p:nvPr/>
        </p:nvSpPr>
        <p:spPr>
          <a:xfrm>
            <a:off x="6227600" y="3599700"/>
            <a:ext cx="15471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152 to 182</a:t>
            </a:r>
            <a:endParaRPr b="1" sz="180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20862.png" id="2276" name="Google Shape;227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24573">
            <a:off x="4306061" y="2921773"/>
            <a:ext cx="727429" cy="642979"/>
          </a:xfrm>
          <a:prstGeom prst="rect">
            <a:avLst/>
          </a:prstGeom>
          <a:noFill/>
          <a:ln>
            <a:noFill/>
          </a:ln>
        </p:spPr>
      </p:pic>
      <p:sp>
        <p:nvSpPr>
          <p:cNvPr id="2277" name="Google Shape;2277;p122"/>
          <p:cNvSpPr txBox="1"/>
          <p:nvPr/>
        </p:nvSpPr>
        <p:spPr>
          <a:xfrm>
            <a:off x="3535225" y="3436744"/>
            <a:ext cx="116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27 to 151</a:t>
            </a:r>
            <a:endParaRPr b="1" sz="180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8" name="Google Shape;2278;p122"/>
          <p:cNvSpPr txBox="1"/>
          <p:nvPr/>
        </p:nvSpPr>
        <p:spPr>
          <a:xfrm>
            <a:off x="5607363" y="1596741"/>
            <a:ext cx="7932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0000"/>
                </a:solidFill>
              </a:rPr>
              <a:t>X</a:t>
            </a:r>
            <a:endParaRPr sz="5000">
              <a:solidFill>
                <a:srgbClr val="FF0000"/>
              </a:solidFill>
            </a:endParaRPr>
          </a:p>
        </p:txBody>
      </p:sp>
      <p:sp>
        <p:nvSpPr>
          <p:cNvPr id="2279" name="Google Shape;2279;p122"/>
          <p:cNvSpPr txBox="1"/>
          <p:nvPr/>
        </p:nvSpPr>
        <p:spPr>
          <a:xfrm>
            <a:off x="4333063" y="2900953"/>
            <a:ext cx="7932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0000"/>
                </a:solidFill>
              </a:rPr>
              <a:t>X</a:t>
            </a:r>
            <a:endParaRPr sz="5000">
              <a:solidFill>
                <a:srgbClr val="FF0000"/>
              </a:solidFill>
            </a:endParaRPr>
          </a:p>
        </p:txBody>
      </p:sp>
      <p:sp>
        <p:nvSpPr>
          <p:cNvPr id="2280" name="Google Shape;2280;p122"/>
          <p:cNvSpPr txBox="1"/>
          <p:nvPr/>
        </p:nvSpPr>
        <p:spPr>
          <a:xfrm>
            <a:off x="5937013" y="2958103"/>
            <a:ext cx="7932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0000"/>
                </a:solidFill>
              </a:rPr>
              <a:t>X</a:t>
            </a:r>
            <a:endParaRPr sz="5000">
              <a:solidFill>
                <a:srgbClr val="FF0000"/>
              </a:solidFill>
            </a:endParaRPr>
          </a:p>
        </p:txBody>
      </p:sp>
      <p:cxnSp>
        <p:nvCxnSpPr>
          <p:cNvPr id="2281" name="Google Shape;2281;p122"/>
          <p:cNvCxnSpPr>
            <a:stCxn id="2282" idx="0"/>
          </p:cNvCxnSpPr>
          <p:nvPr/>
        </p:nvCxnSpPr>
        <p:spPr>
          <a:xfrm rot="10800000">
            <a:off x="8419516" y="3153370"/>
            <a:ext cx="0" cy="7089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2" name="Google Shape;2282;p122"/>
          <p:cNvSpPr/>
          <p:nvPr/>
        </p:nvSpPr>
        <p:spPr>
          <a:xfrm>
            <a:off x="8022916" y="386227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89F39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endParaRPr b="1" sz="1600">
              <a:solidFill>
                <a:srgbClr val="D89F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3" name="Google Shape;2283;p122"/>
          <p:cNvSpPr txBox="1"/>
          <p:nvPr/>
        </p:nvSpPr>
        <p:spPr>
          <a:xfrm>
            <a:off x="4890350" y="2212575"/>
            <a:ext cx="116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16 to 183</a:t>
            </a:r>
            <a:endParaRPr b="1" sz="18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84" name="Google Shape;2284;p122"/>
          <p:cNvCxnSpPr/>
          <p:nvPr/>
        </p:nvCxnSpPr>
        <p:spPr>
          <a:xfrm>
            <a:off x="5209500" y="4123849"/>
            <a:ext cx="690300" cy="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5" name="Google Shape;2285;p122"/>
          <p:cNvCxnSpPr/>
          <p:nvPr/>
        </p:nvCxnSpPr>
        <p:spPr>
          <a:xfrm flipH="1" rot="10800000">
            <a:off x="6296450" y="3353599"/>
            <a:ext cx="419700" cy="4728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123"/>
          <p:cNvSpPr txBox="1"/>
          <p:nvPr>
            <p:ph idx="4294967295" type="body"/>
          </p:nvPr>
        </p:nvSpPr>
        <p:spPr>
          <a:xfrm>
            <a:off x="273100" y="1373588"/>
            <a:ext cx="44319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rgbClr val="F20253"/>
              </a:buClr>
              <a:buSzPts val="3000"/>
              <a:buAutoNum type="arabicPeriod" startAt="4"/>
            </a:pPr>
            <a:r>
              <a:rPr lang="en">
                <a:solidFill>
                  <a:srgbClr val="F20253"/>
                </a:solidFill>
              </a:rPr>
              <a:t>What to do if B moves and the topology changes?</a:t>
            </a:r>
            <a:endParaRPr>
              <a:solidFill>
                <a:srgbClr val="F20253"/>
              </a:solidFill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The reverse routing tree become outdated</a:t>
            </a:r>
            <a:endParaRPr/>
          </a:p>
          <a:p>
            <a:pPr indent="-381000" lvl="1" marL="914400" rtl="0" algn="l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/>
              <a:t>𝜇Matrix Mobile engine redo the paths</a:t>
            </a:r>
            <a:endParaRPr/>
          </a:p>
        </p:txBody>
      </p:sp>
      <p:sp>
        <p:nvSpPr>
          <p:cNvPr id="2291" name="Google Shape;2291;p123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Mobile</a:t>
            </a:r>
            <a:r>
              <a:rPr lang="en" sz="4000"/>
              <a:t> Matrix design</a:t>
            </a:r>
            <a:r>
              <a:rPr lang="en" sz="4000"/>
              <a:t>: </a:t>
            </a:r>
            <a:r>
              <a:rPr lang="en" sz="3000">
                <a:solidFill>
                  <a:srgbClr val="F20253"/>
                </a:solidFill>
              </a:rPr>
              <a:t>Mobility management</a:t>
            </a:r>
            <a:endParaRPr sz="3000">
              <a:solidFill>
                <a:srgbClr val="F20253"/>
              </a:solidFill>
            </a:endParaRPr>
          </a:p>
        </p:txBody>
      </p:sp>
      <p:sp>
        <p:nvSpPr>
          <p:cNvPr id="2292" name="Google Shape;2292;p123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93" name="Google Shape;2293;p123"/>
          <p:cNvCxnSpPr>
            <a:stCxn id="2294" idx="0"/>
            <a:endCxn id="2295" idx="4"/>
          </p:cNvCxnSpPr>
          <p:nvPr/>
        </p:nvCxnSpPr>
        <p:spPr>
          <a:xfrm rot="10800000">
            <a:off x="6996522" y="1964119"/>
            <a:ext cx="0" cy="8817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6" name="Google Shape;2296;p123"/>
          <p:cNvCxnSpPr>
            <a:stCxn id="2297" idx="1"/>
            <a:endCxn id="2295" idx="5"/>
          </p:cNvCxnSpPr>
          <p:nvPr/>
        </p:nvCxnSpPr>
        <p:spPr>
          <a:xfrm rot="10800000">
            <a:off x="7276858" y="1877098"/>
            <a:ext cx="846000" cy="7392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8" name="Google Shape;2298;p123"/>
          <p:cNvCxnSpPr>
            <a:endCxn id="2299" idx="3"/>
          </p:cNvCxnSpPr>
          <p:nvPr/>
        </p:nvCxnSpPr>
        <p:spPr>
          <a:xfrm flipH="1" rot="10800000">
            <a:off x="4137361" y="4334178"/>
            <a:ext cx="395100" cy="513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00" name="Google Shape;2300;p123"/>
          <p:cNvCxnSpPr>
            <a:endCxn id="2299" idx="5"/>
          </p:cNvCxnSpPr>
          <p:nvPr/>
        </p:nvCxnSpPr>
        <p:spPr>
          <a:xfrm rot="10800000">
            <a:off x="5093339" y="4334178"/>
            <a:ext cx="449400" cy="5838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01" name="Google Shape;2301;p123"/>
          <p:cNvCxnSpPr>
            <a:endCxn id="2302" idx="4"/>
          </p:cNvCxnSpPr>
          <p:nvPr/>
        </p:nvCxnSpPr>
        <p:spPr>
          <a:xfrm rot="10800000">
            <a:off x="6296450" y="4421299"/>
            <a:ext cx="0" cy="507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95" name="Google Shape;2295;p123"/>
          <p:cNvSpPr/>
          <p:nvPr/>
        </p:nvSpPr>
        <p:spPr>
          <a:xfrm>
            <a:off x="6599922" y="136920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4" name="Google Shape;2294;p123"/>
          <p:cNvSpPr/>
          <p:nvPr/>
        </p:nvSpPr>
        <p:spPr>
          <a:xfrm>
            <a:off x="6599922" y="284581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184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7" name="Google Shape;2297;p123"/>
          <p:cNvSpPr/>
          <p:nvPr/>
        </p:nvSpPr>
        <p:spPr>
          <a:xfrm>
            <a:off x="7999974" y="2524124"/>
            <a:ext cx="839100" cy="6294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208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9" name="Google Shape;2299;p123"/>
          <p:cNvSpPr/>
          <p:nvPr/>
        </p:nvSpPr>
        <p:spPr>
          <a:xfrm>
            <a:off x="441630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27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2" name="Google Shape;2302;p123"/>
          <p:cNvSpPr/>
          <p:nvPr/>
        </p:nvSpPr>
        <p:spPr>
          <a:xfrm>
            <a:off x="589985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152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03" name="Google Shape;2303;p123"/>
          <p:cNvCxnSpPr>
            <a:stCxn id="2304" idx="0"/>
          </p:cNvCxnSpPr>
          <p:nvPr/>
        </p:nvCxnSpPr>
        <p:spPr>
          <a:xfrm rot="10800000">
            <a:off x="8419516" y="3153370"/>
            <a:ext cx="0" cy="7089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4" name="Google Shape;2304;p123"/>
          <p:cNvSpPr/>
          <p:nvPr/>
        </p:nvSpPr>
        <p:spPr>
          <a:xfrm>
            <a:off x="8022916" y="386227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89F39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endParaRPr b="1" sz="1600">
              <a:solidFill>
                <a:srgbClr val="D89F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05" name="Google Shape;2305;p123"/>
          <p:cNvCxnSpPr/>
          <p:nvPr/>
        </p:nvCxnSpPr>
        <p:spPr>
          <a:xfrm>
            <a:off x="5209500" y="4123849"/>
            <a:ext cx="690300" cy="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6" name="Google Shape;2306;p123"/>
          <p:cNvCxnSpPr/>
          <p:nvPr/>
        </p:nvCxnSpPr>
        <p:spPr>
          <a:xfrm flipH="1" rot="10800000">
            <a:off x="6296450" y="3353599"/>
            <a:ext cx="419700" cy="4728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307" name="Google Shape;2307;p123"/>
          <p:cNvGraphicFramePr/>
          <p:nvPr/>
        </p:nvGraphicFramePr>
        <p:xfrm>
          <a:off x="7620738" y="18152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{6B5F3159-6F27-4EA9-869E-E3144EDB8714}</a:tableStyleId>
              </a:tblPr>
              <a:tblGrid>
                <a:gridCol w="488750"/>
                <a:gridCol w="488750"/>
                <a:gridCol w="488750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IP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08" name="Google Shape;2308;p123"/>
          <p:cNvGraphicFramePr/>
          <p:nvPr/>
        </p:nvGraphicFramePr>
        <p:xfrm>
          <a:off x="5057463" y="10239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{6B5F3159-6F27-4EA9-869E-E3144EDB8714}</a:tableStyleId>
              </a:tblPr>
              <a:tblGrid>
                <a:gridCol w="488750"/>
                <a:gridCol w="488750"/>
                <a:gridCol w="488750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IP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27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155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09" name="Google Shape;2309;p123"/>
          <p:cNvGraphicFramePr/>
          <p:nvPr/>
        </p:nvGraphicFramePr>
        <p:xfrm>
          <a:off x="5057463" y="27650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{6B5F3159-6F27-4EA9-869E-E3144EDB8714}</a:tableStyleId>
              </a:tblPr>
              <a:tblGrid>
                <a:gridCol w="488750"/>
                <a:gridCol w="488750"/>
                <a:gridCol w="488750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IP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27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155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10" name="Google Shape;2310;p123"/>
          <p:cNvGraphicFramePr/>
          <p:nvPr/>
        </p:nvGraphicFramePr>
        <p:xfrm>
          <a:off x="6263388" y="44213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{6B5F3159-6F27-4EA9-869E-E3144EDB8714}</a:tableStyleId>
              </a:tblPr>
              <a:tblGrid>
                <a:gridCol w="488750"/>
                <a:gridCol w="488750"/>
                <a:gridCol w="488750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IP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27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124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24"/>
          <p:cNvSpPr txBox="1"/>
          <p:nvPr>
            <p:ph idx="1" type="body"/>
          </p:nvPr>
        </p:nvSpPr>
        <p:spPr>
          <a:xfrm>
            <a:off x="273100" y="1373588"/>
            <a:ext cx="44319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Local table updates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Nodes </a:t>
            </a:r>
            <a:endParaRPr/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From B to A </a:t>
            </a:r>
            <a:endParaRPr/>
          </a:p>
          <a:p>
            <a: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is the Least Common Ancestor (LCA) of B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From E/F to A</a:t>
            </a:r>
            <a:endParaRPr/>
          </a:p>
        </p:txBody>
      </p:sp>
      <p:sp>
        <p:nvSpPr>
          <p:cNvPr id="2316" name="Google Shape;2316;p124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7" name="Google Shape;2317;p124"/>
          <p:cNvCxnSpPr>
            <a:stCxn id="2318" idx="0"/>
            <a:endCxn id="2319" idx="4"/>
          </p:cNvCxnSpPr>
          <p:nvPr/>
        </p:nvCxnSpPr>
        <p:spPr>
          <a:xfrm rot="10800000">
            <a:off x="6996522" y="1964119"/>
            <a:ext cx="0" cy="8817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0" name="Google Shape;2320;p124"/>
          <p:cNvCxnSpPr>
            <a:stCxn id="2321" idx="1"/>
            <a:endCxn id="2319" idx="5"/>
          </p:cNvCxnSpPr>
          <p:nvPr/>
        </p:nvCxnSpPr>
        <p:spPr>
          <a:xfrm rot="10800000">
            <a:off x="7276858" y="1877098"/>
            <a:ext cx="846000" cy="7392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2" name="Google Shape;2322;p124"/>
          <p:cNvCxnSpPr>
            <a:endCxn id="2323" idx="3"/>
          </p:cNvCxnSpPr>
          <p:nvPr/>
        </p:nvCxnSpPr>
        <p:spPr>
          <a:xfrm flipH="1" rot="10800000">
            <a:off x="4137361" y="4334178"/>
            <a:ext cx="395100" cy="513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24" name="Google Shape;2324;p124"/>
          <p:cNvCxnSpPr>
            <a:endCxn id="2323" idx="5"/>
          </p:cNvCxnSpPr>
          <p:nvPr/>
        </p:nvCxnSpPr>
        <p:spPr>
          <a:xfrm rot="10800000">
            <a:off x="5093339" y="4334178"/>
            <a:ext cx="449400" cy="5838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25" name="Google Shape;2325;p124"/>
          <p:cNvCxnSpPr>
            <a:endCxn id="2326" idx="4"/>
          </p:cNvCxnSpPr>
          <p:nvPr/>
        </p:nvCxnSpPr>
        <p:spPr>
          <a:xfrm rot="10800000">
            <a:off x="6296450" y="4421299"/>
            <a:ext cx="0" cy="507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19" name="Google Shape;2319;p124"/>
          <p:cNvSpPr/>
          <p:nvPr/>
        </p:nvSpPr>
        <p:spPr>
          <a:xfrm>
            <a:off x="6599922" y="136920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8" name="Google Shape;2318;p124"/>
          <p:cNvSpPr/>
          <p:nvPr/>
        </p:nvSpPr>
        <p:spPr>
          <a:xfrm>
            <a:off x="6599922" y="284581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184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1" name="Google Shape;2321;p124"/>
          <p:cNvSpPr/>
          <p:nvPr/>
        </p:nvSpPr>
        <p:spPr>
          <a:xfrm>
            <a:off x="7999974" y="2524124"/>
            <a:ext cx="839100" cy="6294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208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3" name="Google Shape;2323;p124"/>
          <p:cNvSpPr/>
          <p:nvPr/>
        </p:nvSpPr>
        <p:spPr>
          <a:xfrm>
            <a:off x="441630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27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6" name="Google Shape;2326;p124"/>
          <p:cNvSpPr/>
          <p:nvPr/>
        </p:nvSpPr>
        <p:spPr>
          <a:xfrm>
            <a:off x="589985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152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27" name="Google Shape;2327;p124"/>
          <p:cNvCxnSpPr>
            <a:stCxn id="2328" idx="0"/>
          </p:cNvCxnSpPr>
          <p:nvPr/>
        </p:nvCxnSpPr>
        <p:spPr>
          <a:xfrm rot="10800000">
            <a:off x="8419516" y="3153370"/>
            <a:ext cx="0" cy="7089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8" name="Google Shape;2328;p124"/>
          <p:cNvSpPr/>
          <p:nvPr/>
        </p:nvSpPr>
        <p:spPr>
          <a:xfrm>
            <a:off x="8022916" y="386227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89F39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endParaRPr b="1" sz="1600">
              <a:solidFill>
                <a:srgbClr val="D89F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29" name="Google Shape;2329;p124"/>
          <p:cNvCxnSpPr/>
          <p:nvPr/>
        </p:nvCxnSpPr>
        <p:spPr>
          <a:xfrm>
            <a:off x="5209500" y="4123849"/>
            <a:ext cx="690300" cy="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0" name="Google Shape;2330;p124"/>
          <p:cNvCxnSpPr/>
          <p:nvPr/>
        </p:nvCxnSpPr>
        <p:spPr>
          <a:xfrm flipH="1" rot="10800000">
            <a:off x="6296450" y="3353599"/>
            <a:ext cx="419700" cy="4728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331" name="Google Shape;2331;p124"/>
          <p:cNvGraphicFramePr/>
          <p:nvPr/>
        </p:nvGraphicFramePr>
        <p:xfrm>
          <a:off x="7620738" y="18152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{6B5F3159-6F27-4EA9-869E-E3144EDB8714}</a:tableStyleId>
              </a:tblPr>
              <a:tblGrid>
                <a:gridCol w="488750"/>
                <a:gridCol w="488750"/>
                <a:gridCol w="488750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IP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32" name="Google Shape;2332;p124"/>
          <p:cNvGraphicFramePr/>
          <p:nvPr/>
        </p:nvGraphicFramePr>
        <p:xfrm>
          <a:off x="5057463" y="10239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{6B5F3159-6F27-4EA9-869E-E3144EDB8714}</a:tableStyleId>
              </a:tblPr>
              <a:tblGrid>
                <a:gridCol w="488750"/>
                <a:gridCol w="488750"/>
                <a:gridCol w="488750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IP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27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155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33" name="Google Shape;2333;p124"/>
          <p:cNvGraphicFramePr/>
          <p:nvPr/>
        </p:nvGraphicFramePr>
        <p:xfrm>
          <a:off x="5057463" y="27650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{6B5F3159-6F27-4EA9-869E-E3144EDB8714}</a:tableStyleId>
              </a:tblPr>
              <a:tblGrid>
                <a:gridCol w="488750"/>
                <a:gridCol w="488750"/>
                <a:gridCol w="488750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IP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27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155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34" name="Google Shape;2334;p124"/>
          <p:cNvGraphicFramePr/>
          <p:nvPr/>
        </p:nvGraphicFramePr>
        <p:xfrm>
          <a:off x="6263388" y="44213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{6B5F3159-6F27-4EA9-869E-E3144EDB8714}</a:tableStyleId>
              </a:tblPr>
              <a:tblGrid>
                <a:gridCol w="488750"/>
                <a:gridCol w="488750"/>
                <a:gridCol w="488750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IP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27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124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5" name="Google Shape;2335;p124"/>
          <p:cNvSpPr/>
          <p:nvPr/>
        </p:nvSpPr>
        <p:spPr>
          <a:xfrm>
            <a:off x="7506650" y="710194"/>
            <a:ext cx="386400" cy="374100"/>
          </a:xfrm>
          <a:prstGeom prst="triangle">
            <a:avLst>
              <a:gd fmla="val 50000" name="adj"/>
            </a:avLst>
          </a:prstGeom>
          <a:noFill/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124"/>
          <p:cNvSpPr/>
          <p:nvPr/>
        </p:nvSpPr>
        <p:spPr>
          <a:xfrm>
            <a:off x="8226325" y="710194"/>
            <a:ext cx="386400" cy="374100"/>
          </a:xfrm>
          <a:prstGeom prst="triangle">
            <a:avLst>
              <a:gd fmla="val 50000" name="adj"/>
            </a:avLst>
          </a:prstGeom>
          <a:noFill/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24"/>
          <p:cNvSpPr/>
          <p:nvPr/>
        </p:nvSpPr>
        <p:spPr>
          <a:xfrm>
            <a:off x="7620750" y="98588"/>
            <a:ext cx="690300" cy="258300"/>
          </a:xfrm>
          <a:prstGeom prst="rect">
            <a:avLst/>
          </a:prstGeom>
          <a:noFill/>
          <a:ln cap="flat" cmpd="sng" w="3810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Root</a:t>
            </a:r>
            <a:endParaRPr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38" name="Google Shape;2338;p124"/>
          <p:cNvCxnSpPr>
            <a:stCxn id="2335" idx="0"/>
            <a:endCxn id="2337" idx="2"/>
          </p:cNvCxnSpPr>
          <p:nvPr/>
        </p:nvCxnSpPr>
        <p:spPr>
          <a:xfrm flipH="1" rot="10800000">
            <a:off x="7699850" y="356794"/>
            <a:ext cx="266100" cy="353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39" name="Google Shape;2339;p124"/>
          <p:cNvCxnSpPr>
            <a:stCxn id="2336" idx="0"/>
            <a:endCxn id="2337" idx="2"/>
          </p:cNvCxnSpPr>
          <p:nvPr/>
        </p:nvCxnSpPr>
        <p:spPr>
          <a:xfrm rot="10800000">
            <a:off x="7965925" y="356794"/>
            <a:ext cx="453600" cy="353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40" name="Google Shape;2340;p124"/>
          <p:cNvCxnSpPr>
            <a:endCxn id="2335" idx="2"/>
          </p:cNvCxnSpPr>
          <p:nvPr/>
        </p:nvCxnSpPr>
        <p:spPr>
          <a:xfrm flipH="1" rot="10800000">
            <a:off x="7276850" y="1084294"/>
            <a:ext cx="229800" cy="372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2341" name="Google Shape;2341;p124"/>
          <p:cNvGrpSpPr/>
          <p:nvPr/>
        </p:nvGrpSpPr>
        <p:grpSpPr>
          <a:xfrm>
            <a:off x="6762781" y="106937"/>
            <a:ext cx="2300494" cy="1179372"/>
            <a:chOff x="3782700" y="1538288"/>
            <a:chExt cx="1578600" cy="1578600"/>
          </a:xfrm>
        </p:grpSpPr>
        <p:sp>
          <p:nvSpPr>
            <p:cNvPr id="2342" name="Google Shape;2342;p124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F78427"/>
            </a:solidFill>
            <a:ln cap="flat" cmpd="sng" w="19050">
              <a:solidFill>
                <a:srgbClr val="F784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24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F78427"/>
            </a:solidFill>
            <a:ln cap="flat" cmpd="sng" w="19050">
              <a:solidFill>
                <a:srgbClr val="F784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24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F78427"/>
            </a:solidFill>
            <a:ln cap="flat" cmpd="sng" w="19050">
              <a:solidFill>
                <a:srgbClr val="F784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24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F78427"/>
            </a:solidFill>
            <a:ln cap="flat" cmpd="sng" w="19050">
              <a:solidFill>
                <a:srgbClr val="F7842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125"/>
          <p:cNvSpPr txBox="1"/>
          <p:nvPr>
            <p:ph idx="1" type="body"/>
          </p:nvPr>
        </p:nvSpPr>
        <p:spPr>
          <a:xfrm>
            <a:off x="273100" y="1373588"/>
            <a:ext cx="44319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Local table updates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Nodes </a:t>
            </a:r>
            <a:endParaRPr/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From B to A </a:t>
            </a:r>
            <a:endParaRPr/>
          </a:p>
          <a:p>
            <a: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is the Least Common Ancestor (LCA) of B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From E/F to 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We only need 1 entry IP for contiguous IP range (E and F)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125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52" name="Google Shape;2352;p125"/>
          <p:cNvCxnSpPr>
            <a:stCxn id="2353" idx="0"/>
            <a:endCxn id="2354" idx="4"/>
          </p:cNvCxnSpPr>
          <p:nvPr/>
        </p:nvCxnSpPr>
        <p:spPr>
          <a:xfrm rot="10800000">
            <a:off x="6996522" y="1964119"/>
            <a:ext cx="0" cy="8817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5" name="Google Shape;2355;p125"/>
          <p:cNvCxnSpPr>
            <a:stCxn id="2356" idx="1"/>
            <a:endCxn id="2354" idx="5"/>
          </p:cNvCxnSpPr>
          <p:nvPr/>
        </p:nvCxnSpPr>
        <p:spPr>
          <a:xfrm rot="10800000">
            <a:off x="7276858" y="1877098"/>
            <a:ext cx="846000" cy="7392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7" name="Google Shape;2357;p125"/>
          <p:cNvCxnSpPr>
            <a:endCxn id="2358" idx="3"/>
          </p:cNvCxnSpPr>
          <p:nvPr/>
        </p:nvCxnSpPr>
        <p:spPr>
          <a:xfrm flipH="1" rot="10800000">
            <a:off x="4137361" y="4334178"/>
            <a:ext cx="395100" cy="513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59" name="Google Shape;2359;p125"/>
          <p:cNvCxnSpPr>
            <a:endCxn id="2358" idx="5"/>
          </p:cNvCxnSpPr>
          <p:nvPr/>
        </p:nvCxnSpPr>
        <p:spPr>
          <a:xfrm rot="10800000">
            <a:off x="5093339" y="4334178"/>
            <a:ext cx="449400" cy="5838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60" name="Google Shape;2360;p125"/>
          <p:cNvCxnSpPr>
            <a:endCxn id="2361" idx="4"/>
          </p:cNvCxnSpPr>
          <p:nvPr/>
        </p:nvCxnSpPr>
        <p:spPr>
          <a:xfrm rot="10800000">
            <a:off x="6296450" y="4421299"/>
            <a:ext cx="0" cy="507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54" name="Google Shape;2354;p125"/>
          <p:cNvSpPr/>
          <p:nvPr/>
        </p:nvSpPr>
        <p:spPr>
          <a:xfrm>
            <a:off x="6599922" y="136920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3" name="Google Shape;2353;p125"/>
          <p:cNvSpPr/>
          <p:nvPr/>
        </p:nvSpPr>
        <p:spPr>
          <a:xfrm>
            <a:off x="6599922" y="284581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184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6" name="Google Shape;2356;p125"/>
          <p:cNvSpPr/>
          <p:nvPr/>
        </p:nvSpPr>
        <p:spPr>
          <a:xfrm>
            <a:off x="7999974" y="2524124"/>
            <a:ext cx="839100" cy="6294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208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8" name="Google Shape;2358;p125"/>
          <p:cNvSpPr/>
          <p:nvPr/>
        </p:nvSpPr>
        <p:spPr>
          <a:xfrm>
            <a:off x="441630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27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1" name="Google Shape;2361;p125"/>
          <p:cNvSpPr/>
          <p:nvPr/>
        </p:nvSpPr>
        <p:spPr>
          <a:xfrm>
            <a:off x="589985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E9E9E"/>
                </a:solidFill>
                <a:latin typeface="Montserrat"/>
                <a:ea typeface="Montserrat"/>
                <a:cs typeface="Montserrat"/>
                <a:sym typeface="Montserrat"/>
              </a:rPr>
              <a:t>152</a:t>
            </a:r>
            <a:endParaRPr b="1" sz="1600">
              <a:solidFill>
                <a:srgbClr val="9E9E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62" name="Google Shape;2362;p125"/>
          <p:cNvCxnSpPr>
            <a:stCxn id="2363" idx="0"/>
          </p:cNvCxnSpPr>
          <p:nvPr/>
        </p:nvCxnSpPr>
        <p:spPr>
          <a:xfrm rot="10800000">
            <a:off x="8419516" y="3153370"/>
            <a:ext cx="0" cy="7089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3" name="Google Shape;2363;p125"/>
          <p:cNvSpPr/>
          <p:nvPr/>
        </p:nvSpPr>
        <p:spPr>
          <a:xfrm>
            <a:off x="8022916" y="386227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89F39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endParaRPr b="1" sz="1600">
              <a:solidFill>
                <a:srgbClr val="D89F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64" name="Google Shape;2364;p125"/>
          <p:cNvCxnSpPr/>
          <p:nvPr/>
        </p:nvCxnSpPr>
        <p:spPr>
          <a:xfrm>
            <a:off x="5209500" y="4123849"/>
            <a:ext cx="690300" cy="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5" name="Google Shape;2365;p125"/>
          <p:cNvCxnSpPr/>
          <p:nvPr/>
        </p:nvCxnSpPr>
        <p:spPr>
          <a:xfrm flipH="1" rot="10800000">
            <a:off x="6296450" y="3353599"/>
            <a:ext cx="419700" cy="4728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366" name="Google Shape;2366;p125"/>
          <p:cNvGraphicFramePr/>
          <p:nvPr/>
        </p:nvGraphicFramePr>
        <p:xfrm>
          <a:off x="7620738" y="18152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{6B5F3159-6F27-4EA9-869E-E3144EDB8714}</a:tableStyleId>
              </a:tblPr>
              <a:tblGrid>
                <a:gridCol w="488750"/>
                <a:gridCol w="488750"/>
                <a:gridCol w="488750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IP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67" name="Google Shape;2367;p125"/>
          <p:cNvGraphicFramePr/>
          <p:nvPr/>
        </p:nvGraphicFramePr>
        <p:xfrm>
          <a:off x="5057463" y="10239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{6B5F3159-6F27-4EA9-869E-E3144EDB8714}</a:tableStyleId>
              </a:tblPr>
              <a:tblGrid>
                <a:gridCol w="488750"/>
                <a:gridCol w="488750"/>
                <a:gridCol w="488750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IP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27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155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68" name="Google Shape;2368;p125"/>
          <p:cNvGraphicFramePr/>
          <p:nvPr/>
        </p:nvGraphicFramePr>
        <p:xfrm>
          <a:off x="5057463" y="27650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{6B5F3159-6F27-4EA9-869E-E3144EDB8714}</a:tableStyleId>
              </a:tblPr>
              <a:tblGrid>
                <a:gridCol w="488750"/>
                <a:gridCol w="488750"/>
                <a:gridCol w="488750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IP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27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155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69" name="Google Shape;2369;p125"/>
          <p:cNvGraphicFramePr/>
          <p:nvPr/>
        </p:nvGraphicFramePr>
        <p:xfrm>
          <a:off x="6263388" y="44213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{6B5F3159-6F27-4EA9-869E-E3144EDB8714}</a:tableStyleId>
              </a:tblPr>
              <a:tblGrid>
                <a:gridCol w="488750"/>
                <a:gridCol w="488750"/>
                <a:gridCol w="488750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IP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27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124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F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70" name="Google Shape;2370;p125"/>
          <p:cNvSpPr/>
          <p:nvPr/>
        </p:nvSpPr>
        <p:spPr>
          <a:xfrm>
            <a:off x="7506650" y="710194"/>
            <a:ext cx="386400" cy="374100"/>
          </a:xfrm>
          <a:prstGeom prst="triangle">
            <a:avLst>
              <a:gd fmla="val 50000" name="adj"/>
            </a:avLst>
          </a:prstGeom>
          <a:noFill/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25"/>
          <p:cNvSpPr/>
          <p:nvPr/>
        </p:nvSpPr>
        <p:spPr>
          <a:xfrm>
            <a:off x="8226325" y="710194"/>
            <a:ext cx="386400" cy="374100"/>
          </a:xfrm>
          <a:prstGeom prst="triangle">
            <a:avLst>
              <a:gd fmla="val 50000" name="adj"/>
            </a:avLst>
          </a:prstGeom>
          <a:noFill/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125"/>
          <p:cNvSpPr/>
          <p:nvPr/>
        </p:nvSpPr>
        <p:spPr>
          <a:xfrm>
            <a:off x="7620750" y="98588"/>
            <a:ext cx="690300" cy="258300"/>
          </a:xfrm>
          <a:prstGeom prst="rect">
            <a:avLst/>
          </a:prstGeom>
          <a:noFill/>
          <a:ln cap="flat" cmpd="sng" w="3810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Root</a:t>
            </a:r>
            <a:endParaRPr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73" name="Google Shape;2373;p125"/>
          <p:cNvCxnSpPr>
            <a:stCxn id="2370" idx="0"/>
            <a:endCxn id="2372" idx="2"/>
          </p:cNvCxnSpPr>
          <p:nvPr/>
        </p:nvCxnSpPr>
        <p:spPr>
          <a:xfrm flipH="1" rot="10800000">
            <a:off x="7699850" y="356794"/>
            <a:ext cx="266100" cy="353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74" name="Google Shape;2374;p125"/>
          <p:cNvCxnSpPr>
            <a:stCxn id="2371" idx="0"/>
            <a:endCxn id="2372" idx="2"/>
          </p:cNvCxnSpPr>
          <p:nvPr/>
        </p:nvCxnSpPr>
        <p:spPr>
          <a:xfrm rot="10800000">
            <a:off x="7965925" y="356794"/>
            <a:ext cx="453600" cy="353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75" name="Google Shape;2375;p125"/>
          <p:cNvCxnSpPr>
            <a:endCxn id="2370" idx="2"/>
          </p:cNvCxnSpPr>
          <p:nvPr/>
        </p:nvCxnSpPr>
        <p:spPr>
          <a:xfrm flipH="1" rot="10800000">
            <a:off x="7276850" y="1084294"/>
            <a:ext cx="229800" cy="372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2376" name="Google Shape;2376;p125"/>
          <p:cNvGrpSpPr/>
          <p:nvPr/>
        </p:nvGrpSpPr>
        <p:grpSpPr>
          <a:xfrm>
            <a:off x="4801781" y="2569063"/>
            <a:ext cx="1947835" cy="992939"/>
            <a:chOff x="3782700" y="1538288"/>
            <a:chExt cx="1578600" cy="1578600"/>
          </a:xfrm>
        </p:grpSpPr>
        <p:sp>
          <p:nvSpPr>
            <p:cNvPr id="2377" name="Google Shape;2377;p125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F784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25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F784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25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F784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25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F784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126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Mobile</a:t>
            </a:r>
            <a:r>
              <a:rPr lang="en" sz="4000"/>
              <a:t> Matrix design</a:t>
            </a:r>
            <a:r>
              <a:rPr lang="en" sz="4000"/>
              <a:t>: </a:t>
            </a:r>
            <a:r>
              <a:rPr lang="en" sz="3000">
                <a:solidFill>
                  <a:srgbClr val="F20253"/>
                </a:solidFill>
              </a:rPr>
              <a:t>Handling Mobility</a:t>
            </a:r>
            <a:endParaRPr sz="3000">
              <a:solidFill>
                <a:srgbClr val="F20253"/>
              </a:solidFill>
            </a:endParaRPr>
          </a:p>
        </p:txBody>
      </p:sp>
      <p:sp>
        <p:nvSpPr>
          <p:cNvPr id="2386" name="Google Shape;2386;p126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87" name="Google Shape;2387;p126"/>
          <p:cNvCxnSpPr/>
          <p:nvPr/>
        </p:nvCxnSpPr>
        <p:spPr>
          <a:xfrm>
            <a:off x="4227186" y="1427653"/>
            <a:ext cx="0" cy="2885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8" name="Google Shape;2388;p126"/>
          <p:cNvCxnSpPr/>
          <p:nvPr/>
        </p:nvCxnSpPr>
        <p:spPr>
          <a:xfrm>
            <a:off x="6076240" y="1427653"/>
            <a:ext cx="0" cy="2885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9" name="Google Shape;2389;p126"/>
          <p:cNvCxnSpPr/>
          <p:nvPr/>
        </p:nvCxnSpPr>
        <p:spPr>
          <a:xfrm>
            <a:off x="4239544" y="1605320"/>
            <a:ext cx="1776000" cy="262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90" name="Google Shape;2390;p126"/>
          <p:cNvCxnSpPr/>
          <p:nvPr/>
        </p:nvCxnSpPr>
        <p:spPr>
          <a:xfrm flipH="1">
            <a:off x="4338325" y="1952227"/>
            <a:ext cx="1665000" cy="84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91" name="Google Shape;2391;p126"/>
          <p:cNvCxnSpPr/>
          <p:nvPr/>
        </p:nvCxnSpPr>
        <p:spPr>
          <a:xfrm>
            <a:off x="4313547" y="2823659"/>
            <a:ext cx="1257900" cy="13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92" name="Google Shape;2392;p126"/>
          <p:cNvCxnSpPr/>
          <p:nvPr/>
        </p:nvCxnSpPr>
        <p:spPr>
          <a:xfrm>
            <a:off x="4313547" y="3229034"/>
            <a:ext cx="1257900" cy="13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93" name="Google Shape;2393;p126"/>
          <p:cNvCxnSpPr/>
          <p:nvPr/>
        </p:nvCxnSpPr>
        <p:spPr>
          <a:xfrm>
            <a:off x="4313547" y="3812077"/>
            <a:ext cx="1257900" cy="13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94" name="Google Shape;2394;p126"/>
          <p:cNvSpPr txBox="1"/>
          <p:nvPr/>
        </p:nvSpPr>
        <p:spPr>
          <a:xfrm>
            <a:off x="5434786" y="2801907"/>
            <a:ext cx="641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X</a:t>
            </a:r>
            <a:endParaRPr b="1" sz="1600"/>
          </a:p>
        </p:txBody>
      </p:sp>
      <p:sp>
        <p:nvSpPr>
          <p:cNvPr id="2395" name="Google Shape;2395;p126"/>
          <p:cNvSpPr txBox="1"/>
          <p:nvPr/>
        </p:nvSpPr>
        <p:spPr>
          <a:xfrm>
            <a:off x="5434786" y="3180758"/>
            <a:ext cx="641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X</a:t>
            </a:r>
            <a:endParaRPr b="1" sz="1600"/>
          </a:p>
        </p:txBody>
      </p:sp>
      <p:sp>
        <p:nvSpPr>
          <p:cNvPr id="2396" name="Google Shape;2396;p126"/>
          <p:cNvSpPr txBox="1"/>
          <p:nvPr/>
        </p:nvSpPr>
        <p:spPr>
          <a:xfrm>
            <a:off x="5434786" y="3711150"/>
            <a:ext cx="641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X</a:t>
            </a:r>
            <a:endParaRPr b="1" sz="1600"/>
          </a:p>
        </p:txBody>
      </p:sp>
      <p:sp>
        <p:nvSpPr>
          <p:cNvPr id="2397" name="Google Shape;2397;p126"/>
          <p:cNvSpPr txBox="1"/>
          <p:nvPr/>
        </p:nvSpPr>
        <p:spPr>
          <a:xfrm>
            <a:off x="4457095" y="3137156"/>
            <a:ext cx="641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.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.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.</a:t>
            </a:r>
            <a:endParaRPr b="1" sz="1200"/>
          </a:p>
        </p:txBody>
      </p:sp>
      <p:sp>
        <p:nvSpPr>
          <p:cNvPr id="2398" name="Google Shape;2398;p126"/>
          <p:cNvSpPr/>
          <p:nvPr/>
        </p:nvSpPr>
        <p:spPr>
          <a:xfrm>
            <a:off x="4361130" y="1469888"/>
            <a:ext cx="369900" cy="135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126"/>
          <p:cNvSpPr/>
          <p:nvPr/>
        </p:nvSpPr>
        <p:spPr>
          <a:xfrm>
            <a:off x="4361130" y="2666476"/>
            <a:ext cx="369900" cy="135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26"/>
          <p:cNvSpPr/>
          <p:nvPr/>
        </p:nvSpPr>
        <p:spPr>
          <a:xfrm>
            <a:off x="4361130" y="3093603"/>
            <a:ext cx="369900" cy="135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126"/>
          <p:cNvSpPr/>
          <p:nvPr/>
        </p:nvSpPr>
        <p:spPr>
          <a:xfrm>
            <a:off x="4361130" y="3676645"/>
            <a:ext cx="369900" cy="135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2" name="Google Shape;2402;p126"/>
          <p:cNvCxnSpPr/>
          <p:nvPr/>
        </p:nvCxnSpPr>
        <p:spPr>
          <a:xfrm>
            <a:off x="4005178" y="1469888"/>
            <a:ext cx="0" cy="1362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403" name="Google Shape;2403;p126"/>
          <p:cNvSpPr txBox="1"/>
          <p:nvPr/>
        </p:nvSpPr>
        <p:spPr>
          <a:xfrm rot="-5400000">
            <a:off x="3405437" y="1736224"/>
            <a:ext cx="6177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I</a:t>
            </a:r>
            <a:r>
              <a:rPr baseline="-25000" lang="en" sz="2000">
                <a:latin typeface="Sniglet"/>
                <a:ea typeface="Sniglet"/>
                <a:cs typeface="Sniglet"/>
                <a:sym typeface="Sniglet"/>
              </a:rPr>
              <a:t>max</a:t>
            </a:r>
            <a:endParaRPr baseline="-25000" sz="2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2404" name="Google Shape;2404;p126"/>
          <p:cNvCxnSpPr/>
          <p:nvPr/>
        </p:nvCxnSpPr>
        <p:spPr>
          <a:xfrm>
            <a:off x="3831405" y="2801907"/>
            <a:ext cx="0" cy="49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405" name="Google Shape;2405;p126"/>
          <p:cNvSpPr txBox="1"/>
          <p:nvPr/>
        </p:nvSpPr>
        <p:spPr>
          <a:xfrm rot="-5400000">
            <a:off x="3169984" y="2557241"/>
            <a:ext cx="6177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I</a:t>
            </a:r>
            <a:r>
              <a:rPr baseline="-25000" lang="en" sz="2000">
                <a:latin typeface="Sniglet"/>
                <a:ea typeface="Sniglet"/>
                <a:cs typeface="Sniglet"/>
                <a:sym typeface="Sniglet"/>
              </a:rPr>
              <a:t>min</a:t>
            </a:r>
            <a:endParaRPr baseline="-25000"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406" name="Google Shape;2406;p126"/>
          <p:cNvSpPr/>
          <p:nvPr/>
        </p:nvSpPr>
        <p:spPr>
          <a:xfrm>
            <a:off x="2979178" y="2820402"/>
            <a:ext cx="369900" cy="1298100"/>
          </a:xfrm>
          <a:prstGeom prst="leftBrace">
            <a:avLst>
              <a:gd fmla="val 85429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126"/>
          <p:cNvSpPr txBox="1"/>
          <p:nvPr/>
        </p:nvSpPr>
        <p:spPr>
          <a:xfrm rot="-5400000">
            <a:off x="2440845" y="2981799"/>
            <a:ext cx="4182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I</a:t>
            </a:r>
            <a:r>
              <a:rPr baseline="-25000" lang="en" sz="2000">
                <a:latin typeface="Sniglet"/>
                <a:ea typeface="Sniglet"/>
                <a:cs typeface="Sniglet"/>
                <a:sym typeface="Sniglet"/>
              </a:rPr>
              <a:t>k</a:t>
            </a:r>
            <a:endParaRPr baseline="-25000"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408" name="Google Shape;2408;p126"/>
          <p:cNvSpPr txBox="1"/>
          <p:nvPr/>
        </p:nvSpPr>
        <p:spPr>
          <a:xfrm>
            <a:off x="3604650" y="1085494"/>
            <a:ext cx="12450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Node</a:t>
            </a:r>
            <a:endParaRPr baseline="-25000"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409" name="Google Shape;2409;p126"/>
          <p:cNvSpPr txBox="1"/>
          <p:nvPr/>
        </p:nvSpPr>
        <p:spPr>
          <a:xfrm>
            <a:off x="5243655" y="1085494"/>
            <a:ext cx="16650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Parent</a:t>
            </a:r>
            <a:endParaRPr baseline="-25000"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410" name="Google Shape;2410;p126"/>
          <p:cNvSpPr/>
          <p:nvPr/>
        </p:nvSpPr>
        <p:spPr>
          <a:xfrm>
            <a:off x="3820171" y="4330064"/>
            <a:ext cx="2688600" cy="4653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Movement detected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127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Mobile</a:t>
            </a:r>
            <a:r>
              <a:rPr lang="en" sz="4000"/>
              <a:t> Matrix design</a:t>
            </a:r>
            <a:r>
              <a:rPr lang="en" sz="4000"/>
              <a:t>: </a:t>
            </a:r>
            <a:r>
              <a:rPr lang="en" sz="3000">
                <a:solidFill>
                  <a:srgbClr val="F20253"/>
                </a:solidFill>
              </a:rPr>
              <a:t>Handling Mobility</a:t>
            </a:r>
            <a:endParaRPr sz="3000">
              <a:solidFill>
                <a:srgbClr val="F20253"/>
              </a:solidFill>
            </a:endParaRPr>
          </a:p>
        </p:txBody>
      </p:sp>
      <p:sp>
        <p:nvSpPr>
          <p:cNvPr id="2416" name="Google Shape;2416;p127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7" name="Google Shape;241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7228"/>
            <a:ext cx="6629399" cy="2499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28"/>
          <p:cNvSpPr txBox="1"/>
          <p:nvPr>
            <p:ph idx="4294967295" type="body"/>
          </p:nvPr>
        </p:nvSpPr>
        <p:spPr>
          <a:xfrm>
            <a:off x="893625" y="1200150"/>
            <a:ext cx="3836400" cy="3725700"/>
          </a:xfrm>
          <a:prstGeom prst="rect">
            <a:avLst/>
          </a:prstGeom>
          <a:ln cap="flat" cmpd="sng" w="19050">
            <a:solidFill>
              <a:srgbClr val="FECA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Static situation </a:t>
            </a:r>
            <a:endParaRPr sz="2000"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/>
              <a:t>(nodes at HL state)</a:t>
            </a:r>
            <a:endParaRPr sz="2000"/>
          </a:p>
        </p:txBody>
      </p:sp>
      <p:sp>
        <p:nvSpPr>
          <p:cNvPr id="2423" name="Google Shape;2423;p128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Mobile</a:t>
            </a:r>
            <a:r>
              <a:rPr lang="en" sz="4000"/>
              <a:t> Matrix design</a:t>
            </a:r>
            <a:r>
              <a:rPr lang="en" sz="4000"/>
              <a:t>: </a:t>
            </a:r>
            <a:r>
              <a:rPr lang="en" sz="3000">
                <a:solidFill>
                  <a:srgbClr val="F20253"/>
                </a:solidFill>
              </a:rPr>
              <a:t>Handling Mobility</a:t>
            </a:r>
            <a:endParaRPr sz="3000">
              <a:solidFill>
                <a:srgbClr val="F20253"/>
              </a:solidFill>
            </a:endParaRPr>
          </a:p>
        </p:txBody>
      </p:sp>
      <p:sp>
        <p:nvSpPr>
          <p:cNvPr id="2424" name="Google Shape;2424;p128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5" name="Google Shape;2425;p128"/>
          <p:cNvSpPr/>
          <p:nvPr/>
        </p:nvSpPr>
        <p:spPr>
          <a:xfrm>
            <a:off x="2286750" y="2857673"/>
            <a:ext cx="548700" cy="5316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6" name="Google Shape;2426;p128"/>
          <p:cNvCxnSpPr>
            <a:stCxn id="2425" idx="0"/>
            <a:endCxn id="2427" idx="2"/>
          </p:cNvCxnSpPr>
          <p:nvPr/>
        </p:nvCxnSpPr>
        <p:spPr>
          <a:xfrm flipH="1" rot="10800000">
            <a:off x="2561100" y="2461673"/>
            <a:ext cx="302100" cy="396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428" name="Google Shape;2428;p128"/>
          <p:cNvCxnSpPr>
            <a:stCxn id="2429" idx="0"/>
            <a:endCxn id="2425" idx="2"/>
          </p:cNvCxnSpPr>
          <p:nvPr/>
        </p:nvCxnSpPr>
        <p:spPr>
          <a:xfrm flipH="1" rot="10800000">
            <a:off x="2023825" y="3389381"/>
            <a:ext cx="262800" cy="387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7" name="Google Shape;2427;p128"/>
          <p:cNvSpPr/>
          <p:nvPr/>
        </p:nvSpPr>
        <p:spPr>
          <a:xfrm>
            <a:off x="2863050" y="1968322"/>
            <a:ext cx="548700" cy="4935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128"/>
          <p:cNvSpPr/>
          <p:nvPr/>
        </p:nvSpPr>
        <p:spPr>
          <a:xfrm>
            <a:off x="1749475" y="3776381"/>
            <a:ext cx="548700" cy="4116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 sz="18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0" name="Google Shape;2430;p128"/>
          <p:cNvSpPr/>
          <p:nvPr/>
        </p:nvSpPr>
        <p:spPr>
          <a:xfrm>
            <a:off x="1738050" y="4452619"/>
            <a:ext cx="548700" cy="4116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 sz="18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31" name="Google Shape;2431;p128"/>
          <p:cNvCxnSpPr>
            <a:stCxn id="2430" idx="0"/>
            <a:endCxn id="2429" idx="4"/>
          </p:cNvCxnSpPr>
          <p:nvPr/>
        </p:nvCxnSpPr>
        <p:spPr>
          <a:xfrm flipH="1" rot="10800000">
            <a:off x="2012400" y="4188019"/>
            <a:ext cx="11400" cy="264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29"/>
          <p:cNvSpPr txBox="1"/>
          <p:nvPr>
            <p:ph idx="4294967295" type="body"/>
          </p:nvPr>
        </p:nvSpPr>
        <p:spPr>
          <a:xfrm>
            <a:off x="893625" y="1200150"/>
            <a:ext cx="3836400" cy="3725700"/>
          </a:xfrm>
          <a:prstGeom prst="rect">
            <a:avLst/>
          </a:prstGeom>
          <a:ln cap="flat" cmpd="sng" w="19050">
            <a:solidFill>
              <a:srgbClr val="FECA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Static situation </a:t>
            </a:r>
            <a:endParaRPr sz="2000"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/>
              <a:t>(nodes at HL state)</a:t>
            </a:r>
            <a:endParaRPr sz="2000"/>
          </a:p>
        </p:txBody>
      </p:sp>
      <p:sp>
        <p:nvSpPr>
          <p:cNvPr id="2437" name="Google Shape;2437;p129"/>
          <p:cNvSpPr txBox="1"/>
          <p:nvPr>
            <p:ph idx="4294967295" type="body"/>
          </p:nvPr>
        </p:nvSpPr>
        <p:spPr>
          <a:xfrm>
            <a:off x="4827425" y="1201894"/>
            <a:ext cx="3836400" cy="3725700"/>
          </a:xfrm>
          <a:prstGeom prst="rect">
            <a:avLst/>
          </a:prstGeom>
          <a:ln cap="flat" cmpd="sng" w="19050">
            <a:solidFill>
              <a:srgbClr val="FECA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B moves</a:t>
            </a:r>
            <a:endParaRPr sz="2000"/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(B transits to NM)</a:t>
            </a:r>
            <a:endParaRPr sz="2000"/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7842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B is a leaf node</a:t>
            </a:r>
            <a:endParaRPr b="1" sz="2500">
              <a:solidFill>
                <a:srgbClr val="F78427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438" name="Google Shape;2438;p129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Mobile</a:t>
            </a:r>
            <a:r>
              <a:rPr lang="en" sz="4000"/>
              <a:t> Matrix design:</a:t>
            </a:r>
            <a:r>
              <a:rPr lang="en" sz="4000"/>
              <a:t> </a:t>
            </a:r>
            <a:r>
              <a:rPr lang="en" sz="3000">
                <a:solidFill>
                  <a:srgbClr val="F20253"/>
                </a:solidFill>
              </a:rPr>
              <a:t>Handling Mobility</a:t>
            </a:r>
            <a:endParaRPr sz="3000">
              <a:solidFill>
                <a:srgbClr val="F20253"/>
              </a:solidFill>
            </a:endParaRPr>
          </a:p>
        </p:txBody>
      </p:sp>
      <p:sp>
        <p:nvSpPr>
          <p:cNvPr id="2439" name="Google Shape;2439;p129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0" name="Google Shape;2440;p129"/>
          <p:cNvSpPr/>
          <p:nvPr/>
        </p:nvSpPr>
        <p:spPr>
          <a:xfrm>
            <a:off x="2286750" y="2857673"/>
            <a:ext cx="548700" cy="5316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1" name="Google Shape;2441;p129"/>
          <p:cNvCxnSpPr>
            <a:stCxn id="2440" idx="0"/>
            <a:endCxn id="2442" idx="2"/>
          </p:cNvCxnSpPr>
          <p:nvPr/>
        </p:nvCxnSpPr>
        <p:spPr>
          <a:xfrm flipH="1" rot="10800000">
            <a:off x="2561100" y="2461673"/>
            <a:ext cx="302100" cy="396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443" name="Google Shape;2443;p129"/>
          <p:cNvCxnSpPr>
            <a:stCxn id="2444" idx="0"/>
            <a:endCxn id="2440" idx="2"/>
          </p:cNvCxnSpPr>
          <p:nvPr/>
        </p:nvCxnSpPr>
        <p:spPr>
          <a:xfrm flipH="1" rot="10800000">
            <a:off x="2023825" y="3389381"/>
            <a:ext cx="262800" cy="387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2" name="Google Shape;2442;p129"/>
          <p:cNvSpPr/>
          <p:nvPr/>
        </p:nvSpPr>
        <p:spPr>
          <a:xfrm>
            <a:off x="2863050" y="1968322"/>
            <a:ext cx="548700" cy="4935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129"/>
          <p:cNvSpPr/>
          <p:nvPr/>
        </p:nvSpPr>
        <p:spPr>
          <a:xfrm>
            <a:off x="1749475" y="3776381"/>
            <a:ext cx="548700" cy="4116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 sz="18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5" name="Google Shape;2445;p129"/>
          <p:cNvSpPr/>
          <p:nvPr/>
        </p:nvSpPr>
        <p:spPr>
          <a:xfrm>
            <a:off x="1738050" y="4452619"/>
            <a:ext cx="548700" cy="4116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 sz="18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46" name="Google Shape;2446;p129"/>
          <p:cNvCxnSpPr>
            <a:stCxn id="2445" idx="0"/>
            <a:endCxn id="2444" idx="4"/>
          </p:cNvCxnSpPr>
          <p:nvPr/>
        </p:nvCxnSpPr>
        <p:spPr>
          <a:xfrm flipH="1" rot="10800000">
            <a:off x="2012400" y="4188019"/>
            <a:ext cx="11400" cy="264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7" name="Google Shape;2447;p129"/>
          <p:cNvSpPr/>
          <p:nvPr/>
        </p:nvSpPr>
        <p:spPr>
          <a:xfrm>
            <a:off x="6219538" y="2857673"/>
            <a:ext cx="548700" cy="5316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129"/>
          <p:cNvSpPr/>
          <p:nvPr/>
        </p:nvSpPr>
        <p:spPr>
          <a:xfrm>
            <a:off x="6795838" y="1968322"/>
            <a:ext cx="548700" cy="4935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129"/>
          <p:cNvSpPr/>
          <p:nvPr/>
        </p:nvSpPr>
        <p:spPr>
          <a:xfrm>
            <a:off x="5682263" y="3776381"/>
            <a:ext cx="548700" cy="4116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 sz="18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0" name="Google Shape;2450;p129"/>
          <p:cNvSpPr/>
          <p:nvPr/>
        </p:nvSpPr>
        <p:spPr>
          <a:xfrm>
            <a:off x="6795838" y="3776381"/>
            <a:ext cx="548700" cy="4116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 sz="18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51" name="Google Shape;2451;p129"/>
          <p:cNvCxnSpPr>
            <a:stCxn id="2447" idx="0"/>
            <a:endCxn id="2448" idx="2"/>
          </p:cNvCxnSpPr>
          <p:nvPr/>
        </p:nvCxnSpPr>
        <p:spPr>
          <a:xfrm flipH="1" rot="10800000">
            <a:off x="6493888" y="2461673"/>
            <a:ext cx="302100" cy="396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452" name="Google Shape;2452;p129"/>
          <p:cNvCxnSpPr>
            <a:stCxn id="2449" idx="0"/>
            <a:endCxn id="2447" idx="2"/>
          </p:cNvCxnSpPr>
          <p:nvPr/>
        </p:nvCxnSpPr>
        <p:spPr>
          <a:xfrm flipH="1" rot="10800000">
            <a:off x="5956613" y="3389381"/>
            <a:ext cx="262800" cy="387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3" name="Google Shape;2453;p129"/>
          <p:cNvCxnSpPr>
            <a:stCxn id="2450" idx="0"/>
            <a:endCxn id="2447" idx="4"/>
          </p:cNvCxnSpPr>
          <p:nvPr/>
        </p:nvCxnSpPr>
        <p:spPr>
          <a:xfrm rot="10800000">
            <a:off x="6768388" y="3389381"/>
            <a:ext cx="301800" cy="3870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envelope-icon.png" id="2454" name="Google Shape;245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2150" y="3582750"/>
            <a:ext cx="338061" cy="338061"/>
          </a:xfrm>
          <a:prstGeom prst="rect">
            <a:avLst/>
          </a:prstGeom>
          <a:noFill/>
          <a:ln>
            <a:noFill/>
          </a:ln>
        </p:spPr>
      </p:pic>
      <p:sp>
        <p:nvSpPr>
          <p:cNvPr id="2455" name="Google Shape;2455;p129"/>
          <p:cNvSpPr/>
          <p:nvPr/>
        </p:nvSpPr>
        <p:spPr>
          <a:xfrm>
            <a:off x="6439000" y="2822006"/>
            <a:ext cx="109800" cy="82500"/>
          </a:xfrm>
          <a:prstGeom prst="ellipse">
            <a:avLst/>
          </a:prstGeom>
          <a:solidFill>
            <a:srgbClr val="D89F39"/>
          </a:solidFill>
          <a:ln cap="flat" cmpd="sng" w="76200">
            <a:solidFill>
              <a:srgbClr val="D89F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56" name="Google Shape;2456;p129"/>
          <p:cNvCxnSpPr>
            <a:stCxn id="2454" idx="1"/>
            <a:endCxn id="2455" idx="5"/>
          </p:cNvCxnSpPr>
          <p:nvPr/>
        </p:nvCxnSpPr>
        <p:spPr>
          <a:xfrm rot="10800000">
            <a:off x="6532750" y="2892280"/>
            <a:ext cx="659400" cy="859500"/>
          </a:xfrm>
          <a:prstGeom prst="curvedConnector2">
            <a:avLst/>
          </a:prstGeom>
          <a:noFill/>
          <a:ln cap="flat" cmpd="sng" w="76200">
            <a:solidFill>
              <a:srgbClr val="96333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57" name="Google Shape;2457;p129"/>
          <p:cNvCxnSpPr>
            <a:stCxn id="2455" idx="3"/>
          </p:cNvCxnSpPr>
          <p:nvPr/>
        </p:nvCxnSpPr>
        <p:spPr>
          <a:xfrm rot="5400000">
            <a:off x="5763730" y="3085174"/>
            <a:ext cx="884100" cy="498600"/>
          </a:xfrm>
          <a:prstGeom prst="curvedConnector3">
            <a:avLst>
              <a:gd fmla="val 50682" name="adj1"/>
            </a:avLst>
          </a:prstGeom>
          <a:noFill/>
          <a:ln cap="flat" cmpd="sng" w="76200">
            <a:solidFill>
              <a:srgbClr val="96333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58" name="Google Shape;2458;p129"/>
          <p:cNvSpPr txBox="1"/>
          <p:nvPr/>
        </p:nvSpPr>
        <p:spPr>
          <a:xfrm>
            <a:off x="7140950" y="2694731"/>
            <a:ext cx="1078500" cy="197700"/>
          </a:xfrm>
          <a:prstGeom prst="rect">
            <a:avLst/>
          </a:prstGeom>
          <a:noFill/>
          <a:ln cap="flat" cmpd="sng" w="9525">
            <a:solidFill>
              <a:srgbClr val="D89F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89F39"/>
                </a:solidFill>
                <a:latin typeface="Montserrat"/>
                <a:ea typeface="Montserrat"/>
                <a:cs typeface="Montserrat"/>
                <a:sym typeface="Montserrat"/>
              </a:rPr>
              <a:t>LCA(A, B)</a:t>
            </a:r>
            <a:endParaRPr b="1">
              <a:solidFill>
                <a:srgbClr val="D89F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59" name="Google Shape;2459;p129"/>
          <p:cNvCxnSpPr>
            <a:stCxn id="2455" idx="6"/>
            <a:endCxn id="2458" idx="1"/>
          </p:cNvCxnSpPr>
          <p:nvPr/>
        </p:nvCxnSpPr>
        <p:spPr>
          <a:xfrm flipH="1" rot="10800000">
            <a:off x="6548800" y="2793656"/>
            <a:ext cx="592200" cy="69600"/>
          </a:xfrm>
          <a:prstGeom prst="straightConnector1">
            <a:avLst/>
          </a:prstGeom>
          <a:noFill/>
          <a:ln cap="flat" cmpd="sng" w="9525">
            <a:solidFill>
              <a:srgbClr val="D89F3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30"/>
          <p:cNvSpPr txBox="1"/>
          <p:nvPr>
            <p:ph idx="4294967295" type="body"/>
          </p:nvPr>
        </p:nvSpPr>
        <p:spPr>
          <a:xfrm>
            <a:off x="893625" y="1200150"/>
            <a:ext cx="3836400" cy="3725700"/>
          </a:xfrm>
          <a:prstGeom prst="rect">
            <a:avLst/>
          </a:prstGeom>
          <a:ln cap="flat" cmpd="sng" w="19050">
            <a:solidFill>
              <a:srgbClr val="FECA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B before moving</a:t>
            </a:r>
            <a:endParaRPr sz="20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7842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B is a non-leaf node</a:t>
            </a:r>
            <a:endParaRPr b="1" sz="2500">
              <a:solidFill>
                <a:srgbClr val="F78427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130"/>
          <p:cNvSpPr txBox="1"/>
          <p:nvPr>
            <p:ph idx="4294967295" type="body"/>
          </p:nvPr>
        </p:nvSpPr>
        <p:spPr>
          <a:xfrm>
            <a:off x="4827425" y="1201894"/>
            <a:ext cx="3836400" cy="3725700"/>
          </a:xfrm>
          <a:prstGeom prst="rect">
            <a:avLst/>
          </a:prstGeom>
          <a:ln cap="flat" cmpd="sng" w="19050">
            <a:solidFill>
              <a:srgbClr val="FECA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B after moving</a:t>
            </a:r>
            <a:endParaRPr sz="2000"/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(B transits to NM)</a:t>
            </a:r>
            <a:endParaRPr sz="2000"/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(C transits to PM)</a:t>
            </a:r>
            <a:endParaRPr b="1" sz="2000">
              <a:solidFill>
                <a:srgbClr val="F78427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78427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78427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466" name="Google Shape;2466;p130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Mobile</a:t>
            </a:r>
            <a:r>
              <a:rPr lang="en" sz="4000"/>
              <a:t> Matrix design</a:t>
            </a:r>
            <a:r>
              <a:rPr lang="en" sz="4000"/>
              <a:t>: </a:t>
            </a:r>
            <a:r>
              <a:rPr lang="en" sz="3000">
                <a:solidFill>
                  <a:srgbClr val="F20253"/>
                </a:solidFill>
              </a:rPr>
              <a:t>Handling Mobility</a:t>
            </a:r>
            <a:endParaRPr sz="3000">
              <a:solidFill>
                <a:srgbClr val="F20253"/>
              </a:solidFill>
            </a:endParaRPr>
          </a:p>
        </p:txBody>
      </p:sp>
      <p:sp>
        <p:nvSpPr>
          <p:cNvPr id="2467" name="Google Shape;2467;p130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68" name="Google Shape;2468;p130"/>
          <p:cNvCxnSpPr>
            <a:stCxn id="2469" idx="0"/>
            <a:endCxn id="2470" idx="2"/>
          </p:cNvCxnSpPr>
          <p:nvPr/>
        </p:nvCxnSpPr>
        <p:spPr>
          <a:xfrm flipH="1" rot="10800000">
            <a:off x="2417550" y="2430657"/>
            <a:ext cx="521700" cy="229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471" name="Google Shape;2471;p130"/>
          <p:cNvCxnSpPr>
            <a:stCxn id="2472" idx="0"/>
            <a:endCxn id="2469" idx="2"/>
          </p:cNvCxnSpPr>
          <p:nvPr/>
        </p:nvCxnSpPr>
        <p:spPr>
          <a:xfrm flipH="1" rot="10800000">
            <a:off x="1723650" y="3065700"/>
            <a:ext cx="468600" cy="159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0" name="Google Shape;2470;p130"/>
          <p:cNvSpPr/>
          <p:nvPr/>
        </p:nvSpPr>
        <p:spPr>
          <a:xfrm>
            <a:off x="2939250" y="2025469"/>
            <a:ext cx="450600" cy="4053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130"/>
          <p:cNvSpPr/>
          <p:nvPr/>
        </p:nvSpPr>
        <p:spPr>
          <a:xfrm>
            <a:off x="1546650" y="3225000"/>
            <a:ext cx="354000" cy="2655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73" name="Google Shape;2473;p130"/>
          <p:cNvCxnSpPr>
            <a:stCxn id="2474" idx="0"/>
            <a:endCxn id="2472" idx="4"/>
          </p:cNvCxnSpPr>
          <p:nvPr/>
        </p:nvCxnSpPr>
        <p:spPr>
          <a:xfrm rot="10800000">
            <a:off x="1723650" y="3490519"/>
            <a:ext cx="0" cy="257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9" name="Google Shape;2469;p130"/>
          <p:cNvSpPr/>
          <p:nvPr/>
        </p:nvSpPr>
        <p:spPr>
          <a:xfrm>
            <a:off x="2192250" y="2660457"/>
            <a:ext cx="450600" cy="4053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130"/>
          <p:cNvSpPr/>
          <p:nvPr/>
        </p:nvSpPr>
        <p:spPr>
          <a:xfrm>
            <a:off x="1546650" y="3748219"/>
            <a:ext cx="354000" cy="2655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5" name="Google Shape;2475;p130"/>
          <p:cNvSpPr/>
          <p:nvPr/>
        </p:nvSpPr>
        <p:spPr>
          <a:xfrm>
            <a:off x="1546650" y="4255744"/>
            <a:ext cx="354000" cy="2655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1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76" name="Google Shape;2476;p130"/>
          <p:cNvCxnSpPr>
            <a:stCxn id="2475" idx="0"/>
            <a:endCxn id="2474" idx="4"/>
          </p:cNvCxnSpPr>
          <p:nvPr/>
        </p:nvCxnSpPr>
        <p:spPr>
          <a:xfrm rot="10800000">
            <a:off x="1723650" y="4013644"/>
            <a:ext cx="0" cy="242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7" name="Google Shape;2477;p130"/>
          <p:cNvSpPr/>
          <p:nvPr/>
        </p:nvSpPr>
        <p:spPr>
          <a:xfrm>
            <a:off x="1613850" y="4692694"/>
            <a:ext cx="219600" cy="1977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8" name="Google Shape;2478;p130"/>
          <p:cNvCxnSpPr>
            <a:stCxn id="2477" idx="0"/>
            <a:endCxn id="2475" idx="4"/>
          </p:cNvCxnSpPr>
          <p:nvPr/>
        </p:nvCxnSpPr>
        <p:spPr>
          <a:xfrm rot="10800000">
            <a:off x="1723650" y="4521094"/>
            <a:ext cx="0" cy="171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479" name="Google Shape;2479;p130"/>
          <p:cNvSpPr/>
          <p:nvPr/>
        </p:nvSpPr>
        <p:spPr>
          <a:xfrm>
            <a:off x="3580500" y="1469344"/>
            <a:ext cx="450600" cy="4053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80" name="Google Shape;2480;p130"/>
          <p:cNvCxnSpPr>
            <a:stCxn id="2470" idx="0"/>
            <a:endCxn id="2479" idx="2"/>
          </p:cNvCxnSpPr>
          <p:nvPr/>
        </p:nvCxnSpPr>
        <p:spPr>
          <a:xfrm flipH="1" rot="10800000">
            <a:off x="3164550" y="1874569"/>
            <a:ext cx="416100" cy="1509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481" name="Google Shape;2481;p130"/>
          <p:cNvSpPr/>
          <p:nvPr/>
        </p:nvSpPr>
        <p:spPr>
          <a:xfrm>
            <a:off x="2453100" y="3608194"/>
            <a:ext cx="450600" cy="4053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82" name="Google Shape;2482;p130"/>
          <p:cNvCxnSpPr>
            <a:stCxn id="2481" idx="0"/>
            <a:endCxn id="2469" idx="4"/>
          </p:cNvCxnSpPr>
          <p:nvPr/>
        </p:nvCxnSpPr>
        <p:spPr>
          <a:xfrm rot="10800000">
            <a:off x="2642700" y="3065794"/>
            <a:ext cx="35700" cy="542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483" name="Google Shape;2483;p130"/>
          <p:cNvCxnSpPr>
            <a:stCxn id="2484" idx="0"/>
            <a:endCxn id="2485" idx="2"/>
          </p:cNvCxnSpPr>
          <p:nvPr/>
        </p:nvCxnSpPr>
        <p:spPr>
          <a:xfrm flipH="1" rot="10800000">
            <a:off x="6366013" y="2410538"/>
            <a:ext cx="521700" cy="229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486" name="Google Shape;2486;p130"/>
          <p:cNvCxnSpPr>
            <a:stCxn id="2487" idx="0"/>
            <a:endCxn id="2484" idx="2"/>
          </p:cNvCxnSpPr>
          <p:nvPr/>
        </p:nvCxnSpPr>
        <p:spPr>
          <a:xfrm flipH="1" rot="10800000">
            <a:off x="5672113" y="3045581"/>
            <a:ext cx="468600" cy="159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5" name="Google Shape;2485;p130"/>
          <p:cNvSpPr/>
          <p:nvPr/>
        </p:nvSpPr>
        <p:spPr>
          <a:xfrm>
            <a:off x="6887713" y="2005351"/>
            <a:ext cx="450600" cy="4053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7" name="Google Shape;2487;p130"/>
          <p:cNvSpPr/>
          <p:nvPr/>
        </p:nvSpPr>
        <p:spPr>
          <a:xfrm>
            <a:off x="5495113" y="3204881"/>
            <a:ext cx="354000" cy="2655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88" name="Google Shape;2488;p130"/>
          <p:cNvCxnSpPr>
            <a:stCxn id="2489" idx="0"/>
            <a:endCxn id="2485" idx="4"/>
          </p:cNvCxnSpPr>
          <p:nvPr/>
        </p:nvCxnSpPr>
        <p:spPr>
          <a:xfrm rot="10800000">
            <a:off x="7338313" y="2410538"/>
            <a:ext cx="177000" cy="229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4" name="Google Shape;2484;p130"/>
          <p:cNvSpPr/>
          <p:nvPr/>
        </p:nvSpPr>
        <p:spPr>
          <a:xfrm>
            <a:off x="6140713" y="2640338"/>
            <a:ext cx="450600" cy="4053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130"/>
          <p:cNvSpPr/>
          <p:nvPr/>
        </p:nvSpPr>
        <p:spPr>
          <a:xfrm>
            <a:off x="7338313" y="2640338"/>
            <a:ext cx="354000" cy="2655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0" name="Google Shape;2490;p130"/>
          <p:cNvSpPr/>
          <p:nvPr/>
        </p:nvSpPr>
        <p:spPr>
          <a:xfrm>
            <a:off x="5495113" y="4235625"/>
            <a:ext cx="354000" cy="2655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1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91" name="Google Shape;2491;p130"/>
          <p:cNvCxnSpPr>
            <a:stCxn id="2490" idx="6"/>
            <a:endCxn id="2492" idx="2"/>
          </p:cNvCxnSpPr>
          <p:nvPr/>
        </p:nvCxnSpPr>
        <p:spPr>
          <a:xfrm flipH="1" rot="10800000">
            <a:off x="5849113" y="4083675"/>
            <a:ext cx="741300" cy="284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3" name="Google Shape;2493;p130"/>
          <p:cNvSpPr/>
          <p:nvPr/>
        </p:nvSpPr>
        <p:spPr>
          <a:xfrm>
            <a:off x="5562313" y="4672575"/>
            <a:ext cx="219600" cy="1977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4" name="Google Shape;2494;p130"/>
          <p:cNvCxnSpPr>
            <a:stCxn id="2493" idx="0"/>
            <a:endCxn id="2490" idx="4"/>
          </p:cNvCxnSpPr>
          <p:nvPr/>
        </p:nvCxnSpPr>
        <p:spPr>
          <a:xfrm rot="10800000">
            <a:off x="5672113" y="4500975"/>
            <a:ext cx="0" cy="171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495" name="Google Shape;2495;p130"/>
          <p:cNvSpPr/>
          <p:nvPr/>
        </p:nvSpPr>
        <p:spPr>
          <a:xfrm>
            <a:off x="7528963" y="1449226"/>
            <a:ext cx="450600" cy="4053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6" name="Google Shape;2496;p130"/>
          <p:cNvCxnSpPr>
            <a:stCxn id="2485" idx="0"/>
            <a:endCxn id="2495" idx="2"/>
          </p:cNvCxnSpPr>
          <p:nvPr/>
        </p:nvCxnSpPr>
        <p:spPr>
          <a:xfrm flipH="1" rot="10800000">
            <a:off x="7113013" y="1854451"/>
            <a:ext cx="416100" cy="1509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492" name="Google Shape;2492;p130"/>
          <p:cNvSpPr/>
          <p:nvPr/>
        </p:nvSpPr>
        <p:spPr>
          <a:xfrm>
            <a:off x="6590413" y="3678244"/>
            <a:ext cx="450600" cy="4053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7" name="Google Shape;2497;p130"/>
          <p:cNvCxnSpPr>
            <a:stCxn id="2492" idx="0"/>
            <a:endCxn id="2484" idx="4"/>
          </p:cNvCxnSpPr>
          <p:nvPr/>
        </p:nvCxnSpPr>
        <p:spPr>
          <a:xfrm rot="10800000">
            <a:off x="6591313" y="3045544"/>
            <a:ext cx="224400" cy="632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2498" name="Google Shape;2498;p130"/>
          <p:cNvGrpSpPr/>
          <p:nvPr/>
        </p:nvGrpSpPr>
        <p:grpSpPr>
          <a:xfrm>
            <a:off x="4941750" y="2327550"/>
            <a:ext cx="1771200" cy="349013"/>
            <a:chOff x="4865550" y="2951000"/>
            <a:chExt cx="1771200" cy="465350"/>
          </a:xfrm>
        </p:grpSpPr>
        <p:sp>
          <p:nvSpPr>
            <p:cNvPr id="2499" name="Google Shape;2499;p130"/>
            <p:cNvSpPr/>
            <p:nvPr/>
          </p:nvSpPr>
          <p:spPr>
            <a:xfrm>
              <a:off x="6222800" y="3306550"/>
              <a:ext cx="109800" cy="109800"/>
            </a:xfrm>
            <a:prstGeom prst="ellipse">
              <a:avLst/>
            </a:prstGeom>
            <a:solidFill>
              <a:srgbClr val="D89F39"/>
            </a:solidFill>
            <a:ln cap="flat" cmpd="sng" w="76200">
              <a:solidFill>
                <a:srgbClr val="D89F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00" name="Google Shape;2500;p130"/>
            <p:cNvSpPr txBox="1"/>
            <p:nvPr/>
          </p:nvSpPr>
          <p:spPr>
            <a:xfrm>
              <a:off x="4865550" y="2951000"/>
              <a:ext cx="1771200" cy="263400"/>
            </a:xfrm>
            <a:prstGeom prst="rect">
              <a:avLst/>
            </a:prstGeom>
            <a:noFill/>
            <a:ln cap="flat" cmpd="sng" w="9525">
              <a:solidFill>
                <a:srgbClr val="D89F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D89F3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LCA(A, children(B))</a:t>
              </a:r>
              <a:endParaRPr b="1" sz="1200">
                <a:solidFill>
                  <a:srgbClr val="D89F3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501" name="Google Shape;2501;p130"/>
            <p:cNvCxnSpPr>
              <a:stCxn id="2499" idx="2"/>
              <a:endCxn id="2500" idx="2"/>
            </p:cNvCxnSpPr>
            <p:nvPr/>
          </p:nvCxnSpPr>
          <p:spPr>
            <a:xfrm rot="10800000">
              <a:off x="5751200" y="3214450"/>
              <a:ext cx="471600" cy="147000"/>
            </a:xfrm>
            <a:prstGeom prst="straightConnector1">
              <a:avLst/>
            </a:prstGeom>
            <a:noFill/>
            <a:ln cap="flat" cmpd="sng" w="9525">
              <a:solidFill>
                <a:srgbClr val="D89F3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02" name="Google Shape;2502;p130"/>
          <p:cNvGrpSpPr/>
          <p:nvPr/>
        </p:nvGrpSpPr>
        <p:grpSpPr>
          <a:xfrm>
            <a:off x="7058125" y="1952250"/>
            <a:ext cx="1273475" cy="336431"/>
            <a:chOff x="5065350" y="632000"/>
            <a:chExt cx="1273475" cy="448575"/>
          </a:xfrm>
        </p:grpSpPr>
        <p:sp>
          <p:nvSpPr>
            <p:cNvPr id="2503" name="Google Shape;2503;p130"/>
            <p:cNvSpPr/>
            <p:nvPr/>
          </p:nvSpPr>
          <p:spPr>
            <a:xfrm>
              <a:off x="5065350" y="632000"/>
              <a:ext cx="109800" cy="109800"/>
            </a:xfrm>
            <a:prstGeom prst="ellipse">
              <a:avLst/>
            </a:prstGeom>
            <a:solidFill>
              <a:srgbClr val="D89F39"/>
            </a:solidFill>
            <a:ln cap="flat" cmpd="sng" w="76200">
              <a:solidFill>
                <a:srgbClr val="D89F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04" name="Google Shape;2504;p130"/>
            <p:cNvSpPr txBox="1"/>
            <p:nvPr/>
          </p:nvSpPr>
          <p:spPr>
            <a:xfrm>
              <a:off x="5438225" y="817175"/>
              <a:ext cx="900600" cy="263400"/>
            </a:xfrm>
            <a:prstGeom prst="rect">
              <a:avLst/>
            </a:prstGeom>
            <a:noFill/>
            <a:ln cap="flat" cmpd="sng" w="9525">
              <a:solidFill>
                <a:srgbClr val="D89F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D89F3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LCA(A,B)</a:t>
              </a:r>
              <a:endParaRPr b="1" sz="1200">
                <a:solidFill>
                  <a:srgbClr val="D89F3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505" name="Google Shape;2505;p130"/>
            <p:cNvCxnSpPr>
              <a:stCxn id="2503" idx="6"/>
              <a:endCxn id="2504" idx="0"/>
            </p:cNvCxnSpPr>
            <p:nvPr/>
          </p:nvCxnSpPr>
          <p:spPr>
            <a:xfrm>
              <a:off x="5175150" y="686900"/>
              <a:ext cx="713400" cy="130200"/>
            </a:xfrm>
            <a:prstGeom prst="straightConnector1">
              <a:avLst/>
            </a:prstGeom>
            <a:noFill/>
            <a:ln cap="flat" cmpd="sng" w="9525">
              <a:solidFill>
                <a:srgbClr val="D89F3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06" name="Google Shape;2506;p130"/>
          <p:cNvGrpSpPr/>
          <p:nvPr/>
        </p:nvGrpSpPr>
        <p:grpSpPr>
          <a:xfrm>
            <a:off x="7510675" y="2706113"/>
            <a:ext cx="741300" cy="408056"/>
            <a:chOff x="5746375" y="5771075"/>
            <a:chExt cx="741300" cy="544075"/>
          </a:xfrm>
        </p:grpSpPr>
        <p:pic>
          <p:nvPicPr>
            <p:cNvPr descr="envelope-icon.png" id="2507" name="Google Shape;2507;p1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15275" y="5771075"/>
              <a:ext cx="353999" cy="35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8" name="Google Shape;2508;p130"/>
            <p:cNvSpPr txBox="1"/>
            <p:nvPr/>
          </p:nvSpPr>
          <p:spPr>
            <a:xfrm>
              <a:off x="5746375" y="5992350"/>
              <a:ext cx="7413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96333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TO: A</a:t>
              </a:r>
              <a:endParaRPr b="1">
                <a:solidFill>
                  <a:srgbClr val="96333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509" name="Google Shape;2509;p130"/>
          <p:cNvGrpSpPr/>
          <p:nvPr/>
        </p:nvGrpSpPr>
        <p:grpSpPr>
          <a:xfrm>
            <a:off x="5705725" y="4345791"/>
            <a:ext cx="741300" cy="408056"/>
            <a:chOff x="5746375" y="5771075"/>
            <a:chExt cx="741300" cy="544075"/>
          </a:xfrm>
        </p:grpSpPr>
        <p:pic>
          <p:nvPicPr>
            <p:cNvPr descr="envelope-icon.png" id="2510" name="Google Shape;2510;p1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15275" y="5771075"/>
              <a:ext cx="353999" cy="35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1" name="Google Shape;2511;p130"/>
            <p:cNvSpPr txBox="1"/>
            <p:nvPr/>
          </p:nvSpPr>
          <p:spPr>
            <a:xfrm>
              <a:off x="5746375" y="5992350"/>
              <a:ext cx="7413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96333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TO: A</a:t>
              </a:r>
              <a:endParaRPr b="1">
                <a:solidFill>
                  <a:srgbClr val="96333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3"/>
          <p:cNvSpPr/>
          <p:nvPr/>
        </p:nvSpPr>
        <p:spPr>
          <a:xfrm>
            <a:off x="1565175" y="1887515"/>
            <a:ext cx="1688400" cy="714600"/>
          </a:xfrm>
          <a:prstGeom prst="roundRect">
            <a:avLst>
              <a:gd fmla="val 16667" name="adj"/>
            </a:avLst>
          </a:prstGeom>
          <a:solidFill>
            <a:srgbClr val="963334"/>
          </a:solidFill>
          <a:ln cap="flat" cmpd="sng" w="9525">
            <a:solidFill>
              <a:srgbClr val="9633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Communication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Identification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3719298" y="1018969"/>
            <a:ext cx="1688400" cy="714600"/>
          </a:xfrm>
          <a:prstGeom prst="roundRect">
            <a:avLst>
              <a:gd fmla="val 16667" name="adj"/>
            </a:avLst>
          </a:prstGeom>
          <a:solidFill>
            <a:srgbClr val="FF9715"/>
          </a:solidFill>
          <a:ln cap="flat" cmpd="sng" w="9525">
            <a:solidFill>
              <a:srgbClr val="FF97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Sensors,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Energy</a:t>
            </a:r>
            <a:endParaRPr sz="18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cxnSp>
        <p:nvCxnSpPr>
          <p:cNvPr id="187" name="Google Shape;187;p23"/>
          <p:cNvCxnSpPr>
            <a:stCxn id="188" idx="0"/>
            <a:endCxn id="186" idx="2"/>
          </p:cNvCxnSpPr>
          <p:nvPr/>
        </p:nvCxnSpPr>
        <p:spPr>
          <a:xfrm rot="10800000">
            <a:off x="4563600" y="1733550"/>
            <a:ext cx="8400" cy="440400"/>
          </a:xfrm>
          <a:prstGeom prst="straightConnector1">
            <a:avLst/>
          </a:prstGeom>
          <a:noFill/>
          <a:ln cap="flat" cmpd="sng" w="38100">
            <a:solidFill>
              <a:srgbClr val="FF971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3"/>
          <p:cNvCxnSpPr>
            <a:endCxn id="185" idx="3"/>
          </p:cNvCxnSpPr>
          <p:nvPr/>
        </p:nvCxnSpPr>
        <p:spPr>
          <a:xfrm rot="10800000">
            <a:off x="3253575" y="2244815"/>
            <a:ext cx="720900" cy="218100"/>
          </a:xfrm>
          <a:prstGeom prst="straightConnector1">
            <a:avLst/>
          </a:prstGeom>
          <a:noFill/>
          <a:ln cap="flat" cmpd="sng" w="38100">
            <a:solidFill>
              <a:srgbClr val="96333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3"/>
          <p:cNvSpPr/>
          <p:nvPr/>
        </p:nvSpPr>
        <p:spPr>
          <a:xfrm>
            <a:off x="3938250" y="2173950"/>
            <a:ext cx="1267500" cy="95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/>
          <p:cNvSpPr/>
          <p:nvPr/>
        </p:nvSpPr>
        <p:spPr>
          <a:xfrm>
            <a:off x="4058400" y="2264063"/>
            <a:ext cx="1027200" cy="77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>
            <a:off x="4149450" y="2332350"/>
            <a:ext cx="845100" cy="63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atrick Hand SC"/>
                <a:ea typeface="Patrick Hand SC"/>
                <a:cs typeface="Patrick Hand SC"/>
                <a:sym typeface="Patrick Hand SC"/>
              </a:rPr>
              <a:t>IoT</a:t>
            </a:r>
            <a:endParaRPr b="1" sz="2000"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048" y="1018976"/>
            <a:ext cx="313425" cy="3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425" y="1887506"/>
            <a:ext cx="313425" cy="3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5676" y="1927012"/>
            <a:ext cx="283725" cy="2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7060" y="3507823"/>
            <a:ext cx="391800" cy="3421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1340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1000"/>
              </a:spcAft>
              <a:buNone/>
            </a:pPr>
            <a:r>
              <a:rPr lang="en"/>
              <a:t>IoT’s basic building blocks: from technology to human value.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31"/>
          <p:cNvSpPr txBox="1"/>
          <p:nvPr>
            <p:ph idx="4294967295" type="body"/>
          </p:nvPr>
        </p:nvSpPr>
        <p:spPr>
          <a:xfrm>
            <a:off x="893625" y="1200150"/>
            <a:ext cx="3836400" cy="3725700"/>
          </a:xfrm>
          <a:prstGeom prst="rect">
            <a:avLst/>
          </a:prstGeom>
          <a:ln cap="flat" cmpd="sng" w="19050">
            <a:solidFill>
              <a:srgbClr val="FECA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B before moving</a:t>
            </a:r>
            <a:endParaRPr sz="20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7842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B is a non-leaf node</a:t>
            </a:r>
            <a:endParaRPr b="1" sz="2500">
              <a:solidFill>
                <a:srgbClr val="F78427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131"/>
          <p:cNvSpPr txBox="1"/>
          <p:nvPr>
            <p:ph idx="4294967295" type="body"/>
          </p:nvPr>
        </p:nvSpPr>
        <p:spPr>
          <a:xfrm>
            <a:off x="4827425" y="1201894"/>
            <a:ext cx="3836400" cy="3725700"/>
          </a:xfrm>
          <a:prstGeom prst="rect">
            <a:avLst/>
          </a:prstGeom>
          <a:ln cap="flat" cmpd="sng" w="19050">
            <a:solidFill>
              <a:srgbClr val="FECA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B after moving</a:t>
            </a:r>
            <a:endParaRPr sz="2000"/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(B transits to NM)</a:t>
            </a:r>
            <a:endParaRPr sz="2000"/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(C transits to PM)</a:t>
            </a:r>
            <a:endParaRPr b="1" sz="2000">
              <a:solidFill>
                <a:srgbClr val="F78427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78427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78427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518" name="Google Shape;2518;p131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Mobile</a:t>
            </a:r>
            <a:r>
              <a:rPr lang="en" sz="4000"/>
              <a:t> Matrix design</a:t>
            </a:r>
            <a:r>
              <a:rPr lang="en" sz="4000"/>
              <a:t>: </a:t>
            </a:r>
            <a:r>
              <a:rPr lang="en" sz="3000">
                <a:solidFill>
                  <a:srgbClr val="F20253"/>
                </a:solidFill>
              </a:rPr>
              <a:t>Handling Mobility</a:t>
            </a:r>
            <a:endParaRPr sz="3000">
              <a:solidFill>
                <a:srgbClr val="F20253"/>
              </a:solidFill>
            </a:endParaRPr>
          </a:p>
        </p:txBody>
      </p:sp>
      <p:sp>
        <p:nvSpPr>
          <p:cNvPr id="2519" name="Google Shape;2519;p131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20" name="Google Shape;2520;p131"/>
          <p:cNvCxnSpPr>
            <a:stCxn id="2521" idx="0"/>
            <a:endCxn id="2522" idx="2"/>
          </p:cNvCxnSpPr>
          <p:nvPr/>
        </p:nvCxnSpPr>
        <p:spPr>
          <a:xfrm flipH="1" rot="10800000">
            <a:off x="2417550" y="2430657"/>
            <a:ext cx="521700" cy="229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523" name="Google Shape;2523;p131"/>
          <p:cNvCxnSpPr>
            <a:stCxn id="2524" idx="0"/>
            <a:endCxn id="2521" idx="2"/>
          </p:cNvCxnSpPr>
          <p:nvPr/>
        </p:nvCxnSpPr>
        <p:spPr>
          <a:xfrm flipH="1" rot="10800000">
            <a:off x="1723650" y="3065700"/>
            <a:ext cx="468600" cy="159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2" name="Google Shape;2522;p131"/>
          <p:cNvSpPr/>
          <p:nvPr/>
        </p:nvSpPr>
        <p:spPr>
          <a:xfrm>
            <a:off x="2939250" y="2025469"/>
            <a:ext cx="450600" cy="4053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131"/>
          <p:cNvSpPr/>
          <p:nvPr/>
        </p:nvSpPr>
        <p:spPr>
          <a:xfrm>
            <a:off x="1546650" y="3225000"/>
            <a:ext cx="354000" cy="2655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25" name="Google Shape;2525;p131"/>
          <p:cNvCxnSpPr>
            <a:stCxn id="2526" idx="0"/>
            <a:endCxn id="2524" idx="4"/>
          </p:cNvCxnSpPr>
          <p:nvPr/>
        </p:nvCxnSpPr>
        <p:spPr>
          <a:xfrm rot="10800000">
            <a:off x="1723650" y="3490519"/>
            <a:ext cx="0" cy="257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1" name="Google Shape;2521;p131"/>
          <p:cNvSpPr/>
          <p:nvPr/>
        </p:nvSpPr>
        <p:spPr>
          <a:xfrm>
            <a:off x="2192250" y="2660457"/>
            <a:ext cx="450600" cy="4053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131"/>
          <p:cNvSpPr/>
          <p:nvPr/>
        </p:nvSpPr>
        <p:spPr>
          <a:xfrm>
            <a:off x="1546650" y="3748219"/>
            <a:ext cx="354000" cy="2655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7" name="Google Shape;2527;p131"/>
          <p:cNvSpPr/>
          <p:nvPr/>
        </p:nvSpPr>
        <p:spPr>
          <a:xfrm>
            <a:off x="1546650" y="4255744"/>
            <a:ext cx="354000" cy="2655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1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28" name="Google Shape;2528;p131"/>
          <p:cNvCxnSpPr>
            <a:stCxn id="2527" idx="0"/>
            <a:endCxn id="2526" idx="4"/>
          </p:cNvCxnSpPr>
          <p:nvPr/>
        </p:nvCxnSpPr>
        <p:spPr>
          <a:xfrm rot="10800000">
            <a:off x="1723650" y="4013644"/>
            <a:ext cx="0" cy="2421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9" name="Google Shape;2529;p131"/>
          <p:cNvSpPr/>
          <p:nvPr/>
        </p:nvSpPr>
        <p:spPr>
          <a:xfrm>
            <a:off x="1613850" y="4692694"/>
            <a:ext cx="219600" cy="1977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0" name="Google Shape;2530;p131"/>
          <p:cNvCxnSpPr>
            <a:stCxn id="2529" idx="0"/>
            <a:endCxn id="2527" idx="4"/>
          </p:cNvCxnSpPr>
          <p:nvPr/>
        </p:nvCxnSpPr>
        <p:spPr>
          <a:xfrm rot="10800000">
            <a:off x="1723650" y="4521094"/>
            <a:ext cx="0" cy="171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31" name="Google Shape;2531;p131"/>
          <p:cNvSpPr/>
          <p:nvPr/>
        </p:nvSpPr>
        <p:spPr>
          <a:xfrm>
            <a:off x="3580500" y="1469344"/>
            <a:ext cx="450600" cy="4053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2" name="Google Shape;2532;p131"/>
          <p:cNvCxnSpPr>
            <a:stCxn id="2522" idx="0"/>
            <a:endCxn id="2531" idx="2"/>
          </p:cNvCxnSpPr>
          <p:nvPr/>
        </p:nvCxnSpPr>
        <p:spPr>
          <a:xfrm flipH="1" rot="10800000">
            <a:off x="3164550" y="1874569"/>
            <a:ext cx="416100" cy="1509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33" name="Google Shape;2533;p131"/>
          <p:cNvSpPr/>
          <p:nvPr/>
        </p:nvSpPr>
        <p:spPr>
          <a:xfrm>
            <a:off x="2453100" y="3608194"/>
            <a:ext cx="450600" cy="4053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4" name="Google Shape;2534;p131"/>
          <p:cNvCxnSpPr>
            <a:stCxn id="2533" idx="0"/>
            <a:endCxn id="2521" idx="4"/>
          </p:cNvCxnSpPr>
          <p:nvPr/>
        </p:nvCxnSpPr>
        <p:spPr>
          <a:xfrm rot="10800000">
            <a:off x="2642700" y="3065794"/>
            <a:ext cx="35700" cy="542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535" name="Google Shape;2535;p131"/>
          <p:cNvCxnSpPr>
            <a:stCxn id="2536" idx="0"/>
            <a:endCxn id="2537" idx="2"/>
          </p:cNvCxnSpPr>
          <p:nvPr/>
        </p:nvCxnSpPr>
        <p:spPr>
          <a:xfrm flipH="1" rot="10800000">
            <a:off x="6366013" y="2410538"/>
            <a:ext cx="521700" cy="229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538" name="Google Shape;2538;p131"/>
          <p:cNvCxnSpPr>
            <a:stCxn id="2539" idx="0"/>
            <a:endCxn id="2536" idx="2"/>
          </p:cNvCxnSpPr>
          <p:nvPr/>
        </p:nvCxnSpPr>
        <p:spPr>
          <a:xfrm flipH="1" rot="10800000">
            <a:off x="5672113" y="3045581"/>
            <a:ext cx="468600" cy="159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7" name="Google Shape;2537;p131"/>
          <p:cNvSpPr/>
          <p:nvPr/>
        </p:nvSpPr>
        <p:spPr>
          <a:xfrm>
            <a:off x="6887713" y="2005351"/>
            <a:ext cx="450600" cy="4053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131"/>
          <p:cNvSpPr/>
          <p:nvPr/>
        </p:nvSpPr>
        <p:spPr>
          <a:xfrm>
            <a:off x="5495113" y="3204881"/>
            <a:ext cx="354000" cy="2655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40" name="Google Shape;2540;p131"/>
          <p:cNvCxnSpPr>
            <a:stCxn id="2541" idx="0"/>
            <a:endCxn id="2537" idx="4"/>
          </p:cNvCxnSpPr>
          <p:nvPr/>
        </p:nvCxnSpPr>
        <p:spPr>
          <a:xfrm rot="10800000">
            <a:off x="7338313" y="2410538"/>
            <a:ext cx="177000" cy="2298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6" name="Google Shape;2536;p131"/>
          <p:cNvSpPr/>
          <p:nvPr/>
        </p:nvSpPr>
        <p:spPr>
          <a:xfrm>
            <a:off x="6140713" y="2640338"/>
            <a:ext cx="450600" cy="4053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131"/>
          <p:cNvSpPr/>
          <p:nvPr/>
        </p:nvSpPr>
        <p:spPr>
          <a:xfrm>
            <a:off x="7338313" y="2640338"/>
            <a:ext cx="354000" cy="2655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2" name="Google Shape;2542;p131"/>
          <p:cNvSpPr/>
          <p:nvPr/>
        </p:nvSpPr>
        <p:spPr>
          <a:xfrm>
            <a:off x="5495113" y="4235625"/>
            <a:ext cx="354000" cy="2655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1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43" name="Google Shape;2543;p131"/>
          <p:cNvCxnSpPr>
            <a:stCxn id="2542" idx="6"/>
            <a:endCxn id="2544" idx="2"/>
          </p:cNvCxnSpPr>
          <p:nvPr/>
        </p:nvCxnSpPr>
        <p:spPr>
          <a:xfrm flipH="1" rot="10800000">
            <a:off x="5849113" y="4083675"/>
            <a:ext cx="741300" cy="284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5" name="Google Shape;2545;p131"/>
          <p:cNvSpPr/>
          <p:nvPr/>
        </p:nvSpPr>
        <p:spPr>
          <a:xfrm>
            <a:off x="5562313" y="4672575"/>
            <a:ext cx="219600" cy="1977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46" name="Google Shape;2546;p131"/>
          <p:cNvCxnSpPr>
            <a:stCxn id="2545" idx="0"/>
            <a:endCxn id="2542" idx="4"/>
          </p:cNvCxnSpPr>
          <p:nvPr/>
        </p:nvCxnSpPr>
        <p:spPr>
          <a:xfrm rot="10800000">
            <a:off x="5672113" y="4500975"/>
            <a:ext cx="0" cy="171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47" name="Google Shape;2547;p131"/>
          <p:cNvSpPr/>
          <p:nvPr/>
        </p:nvSpPr>
        <p:spPr>
          <a:xfrm>
            <a:off x="7528963" y="1449226"/>
            <a:ext cx="450600" cy="4053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48" name="Google Shape;2548;p131"/>
          <p:cNvCxnSpPr>
            <a:stCxn id="2537" idx="0"/>
            <a:endCxn id="2547" idx="2"/>
          </p:cNvCxnSpPr>
          <p:nvPr/>
        </p:nvCxnSpPr>
        <p:spPr>
          <a:xfrm flipH="1" rot="10800000">
            <a:off x="7113013" y="1854451"/>
            <a:ext cx="416100" cy="1509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44" name="Google Shape;2544;p131"/>
          <p:cNvSpPr/>
          <p:nvPr/>
        </p:nvSpPr>
        <p:spPr>
          <a:xfrm>
            <a:off x="6590413" y="3678244"/>
            <a:ext cx="450600" cy="405300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49" name="Google Shape;2549;p131"/>
          <p:cNvCxnSpPr>
            <a:stCxn id="2544" idx="0"/>
            <a:endCxn id="2536" idx="4"/>
          </p:cNvCxnSpPr>
          <p:nvPr/>
        </p:nvCxnSpPr>
        <p:spPr>
          <a:xfrm rot="10800000">
            <a:off x="6591313" y="3045544"/>
            <a:ext cx="224400" cy="632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2550" name="Google Shape;2550;p131"/>
          <p:cNvGrpSpPr/>
          <p:nvPr/>
        </p:nvGrpSpPr>
        <p:grpSpPr>
          <a:xfrm>
            <a:off x="4941750" y="2327550"/>
            <a:ext cx="1771200" cy="349013"/>
            <a:chOff x="4865550" y="2951000"/>
            <a:chExt cx="1771200" cy="465350"/>
          </a:xfrm>
        </p:grpSpPr>
        <p:sp>
          <p:nvSpPr>
            <p:cNvPr id="2551" name="Google Shape;2551;p131"/>
            <p:cNvSpPr/>
            <p:nvPr/>
          </p:nvSpPr>
          <p:spPr>
            <a:xfrm>
              <a:off x="6222800" y="3306550"/>
              <a:ext cx="109800" cy="109800"/>
            </a:xfrm>
            <a:prstGeom prst="ellipse">
              <a:avLst/>
            </a:prstGeom>
            <a:solidFill>
              <a:srgbClr val="D89F39"/>
            </a:solidFill>
            <a:ln cap="flat" cmpd="sng" w="76200">
              <a:solidFill>
                <a:srgbClr val="D89F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52" name="Google Shape;2552;p131"/>
            <p:cNvSpPr txBox="1"/>
            <p:nvPr/>
          </p:nvSpPr>
          <p:spPr>
            <a:xfrm>
              <a:off x="4865550" y="2951000"/>
              <a:ext cx="1771200" cy="263400"/>
            </a:xfrm>
            <a:prstGeom prst="rect">
              <a:avLst/>
            </a:prstGeom>
            <a:noFill/>
            <a:ln cap="flat" cmpd="sng" w="9525">
              <a:solidFill>
                <a:srgbClr val="D89F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D89F3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LCA(A, children(B))</a:t>
              </a:r>
              <a:endParaRPr b="1" sz="1200">
                <a:solidFill>
                  <a:srgbClr val="D89F3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553" name="Google Shape;2553;p131"/>
            <p:cNvCxnSpPr>
              <a:stCxn id="2551" idx="2"/>
              <a:endCxn id="2552" idx="2"/>
            </p:cNvCxnSpPr>
            <p:nvPr/>
          </p:nvCxnSpPr>
          <p:spPr>
            <a:xfrm rot="10800000">
              <a:off x="5751200" y="3214450"/>
              <a:ext cx="471600" cy="147000"/>
            </a:xfrm>
            <a:prstGeom prst="straightConnector1">
              <a:avLst/>
            </a:prstGeom>
            <a:noFill/>
            <a:ln cap="flat" cmpd="sng" w="9525">
              <a:solidFill>
                <a:srgbClr val="D89F3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54" name="Google Shape;2554;p131"/>
          <p:cNvGrpSpPr/>
          <p:nvPr/>
        </p:nvGrpSpPr>
        <p:grpSpPr>
          <a:xfrm>
            <a:off x="7058125" y="1952250"/>
            <a:ext cx="1273475" cy="336431"/>
            <a:chOff x="5065350" y="632000"/>
            <a:chExt cx="1273475" cy="448575"/>
          </a:xfrm>
        </p:grpSpPr>
        <p:sp>
          <p:nvSpPr>
            <p:cNvPr id="2555" name="Google Shape;2555;p131"/>
            <p:cNvSpPr/>
            <p:nvPr/>
          </p:nvSpPr>
          <p:spPr>
            <a:xfrm>
              <a:off x="5065350" y="632000"/>
              <a:ext cx="109800" cy="109800"/>
            </a:xfrm>
            <a:prstGeom prst="ellipse">
              <a:avLst/>
            </a:prstGeom>
            <a:solidFill>
              <a:srgbClr val="D89F39"/>
            </a:solidFill>
            <a:ln cap="flat" cmpd="sng" w="76200">
              <a:solidFill>
                <a:srgbClr val="D89F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56" name="Google Shape;2556;p131"/>
            <p:cNvSpPr txBox="1"/>
            <p:nvPr/>
          </p:nvSpPr>
          <p:spPr>
            <a:xfrm>
              <a:off x="5438225" y="817175"/>
              <a:ext cx="900600" cy="263400"/>
            </a:xfrm>
            <a:prstGeom prst="rect">
              <a:avLst/>
            </a:prstGeom>
            <a:noFill/>
            <a:ln cap="flat" cmpd="sng" w="9525">
              <a:solidFill>
                <a:srgbClr val="D89F3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D89F3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LCA(A,B)</a:t>
              </a:r>
              <a:endParaRPr b="1" sz="1200">
                <a:solidFill>
                  <a:srgbClr val="D89F3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557" name="Google Shape;2557;p131"/>
            <p:cNvCxnSpPr>
              <a:stCxn id="2555" idx="6"/>
              <a:endCxn id="2556" idx="0"/>
            </p:cNvCxnSpPr>
            <p:nvPr/>
          </p:nvCxnSpPr>
          <p:spPr>
            <a:xfrm>
              <a:off x="5175150" y="686900"/>
              <a:ext cx="713400" cy="130200"/>
            </a:xfrm>
            <a:prstGeom prst="straightConnector1">
              <a:avLst/>
            </a:prstGeom>
            <a:noFill/>
            <a:ln cap="flat" cmpd="sng" w="9525">
              <a:solidFill>
                <a:srgbClr val="D89F3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58" name="Google Shape;2558;p131"/>
          <p:cNvGrpSpPr/>
          <p:nvPr/>
        </p:nvGrpSpPr>
        <p:grpSpPr>
          <a:xfrm>
            <a:off x="7510675" y="2706113"/>
            <a:ext cx="741300" cy="408056"/>
            <a:chOff x="5746375" y="5771075"/>
            <a:chExt cx="741300" cy="544075"/>
          </a:xfrm>
        </p:grpSpPr>
        <p:pic>
          <p:nvPicPr>
            <p:cNvPr descr="envelope-icon.png" id="2559" name="Google Shape;2559;p1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15275" y="5771075"/>
              <a:ext cx="353999" cy="35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0" name="Google Shape;2560;p131"/>
            <p:cNvSpPr txBox="1"/>
            <p:nvPr/>
          </p:nvSpPr>
          <p:spPr>
            <a:xfrm>
              <a:off x="5746375" y="5992350"/>
              <a:ext cx="7413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96333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TO: A</a:t>
              </a:r>
              <a:endParaRPr b="1">
                <a:solidFill>
                  <a:srgbClr val="96333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561" name="Google Shape;2561;p131"/>
          <p:cNvGrpSpPr/>
          <p:nvPr/>
        </p:nvGrpSpPr>
        <p:grpSpPr>
          <a:xfrm>
            <a:off x="5705725" y="4345791"/>
            <a:ext cx="741300" cy="408056"/>
            <a:chOff x="5746375" y="5771075"/>
            <a:chExt cx="741300" cy="544075"/>
          </a:xfrm>
        </p:grpSpPr>
        <p:pic>
          <p:nvPicPr>
            <p:cNvPr descr="envelope-icon.png" id="2562" name="Google Shape;2562;p1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15275" y="5771075"/>
              <a:ext cx="353999" cy="35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3" name="Google Shape;2563;p131"/>
            <p:cNvSpPr txBox="1"/>
            <p:nvPr/>
          </p:nvSpPr>
          <p:spPr>
            <a:xfrm>
              <a:off x="5746375" y="5992350"/>
              <a:ext cx="7413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96333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TO: A</a:t>
              </a:r>
              <a:endParaRPr b="1">
                <a:solidFill>
                  <a:srgbClr val="96333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2564" name="Google Shape;2564;p131"/>
          <p:cNvCxnSpPr/>
          <p:nvPr/>
        </p:nvCxnSpPr>
        <p:spPr>
          <a:xfrm flipH="1" rot="10800000">
            <a:off x="5797270" y="4035107"/>
            <a:ext cx="661200" cy="2394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5" name="Google Shape;2565;p131"/>
          <p:cNvCxnSpPr/>
          <p:nvPr/>
        </p:nvCxnSpPr>
        <p:spPr>
          <a:xfrm flipH="1" rot="10800000">
            <a:off x="6441300" y="3673050"/>
            <a:ext cx="232500" cy="3735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6" name="Google Shape;2566;p131"/>
          <p:cNvCxnSpPr/>
          <p:nvPr/>
        </p:nvCxnSpPr>
        <p:spPr>
          <a:xfrm rot="10800000">
            <a:off x="6353900" y="2676638"/>
            <a:ext cx="311400" cy="10212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7" name="Google Shape;2567;p131"/>
          <p:cNvCxnSpPr/>
          <p:nvPr/>
        </p:nvCxnSpPr>
        <p:spPr>
          <a:xfrm flipH="1" rot="10800000">
            <a:off x="6140713" y="2664488"/>
            <a:ext cx="174300" cy="3813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8" name="Google Shape;2568;p131"/>
          <p:cNvCxnSpPr/>
          <p:nvPr/>
        </p:nvCxnSpPr>
        <p:spPr>
          <a:xfrm flipH="1" rot="10800000">
            <a:off x="5803425" y="3074963"/>
            <a:ext cx="362400" cy="2244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9" name="Google Shape;2569;p131"/>
          <p:cNvCxnSpPr/>
          <p:nvPr/>
        </p:nvCxnSpPr>
        <p:spPr>
          <a:xfrm flipH="1" rot="10800000">
            <a:off x="6445675" y="2389819"/>
            <a:ext cx="362400" cy="2244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0" name="Google Shape;2570;p131"/>
          <p:cNvCxnSpPr/>
          <p:nvPr/>
        </p:nvCxnSpPr>
        <p:spPr>
          <a:xfrm flipH="1" rot="10800000">
            <a:off x="6773305" y="2022390"/>
            <a:ext cx="300900" cy="3867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1" name="Google Shape;2571;p131"/>
          <p:cNvCxnSpPr/>
          <p:nvPr/>
        </p:nvCxnSpPr>
        <p:spPr>
          <a:xfrm rot="10800000">
            <a:off x="7113025" y="2034750"/>
            <a:ext cx="374100" cy="5115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132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Mobile</a:t>
            </a:r>
            <a:r>
              <a:rPr lang="en" sz="4000"/>
              <a:t> Matrix design: </a:t>
            </a:r>
            <a:r>
              <a:rPr lang="en" sz="3000">
                <a:solidFill>
                  <a:srgbClr val="F20253"/>
                </a:solidFill>
              </a:rPr>
              <a:t>Complexity analysis</a:t>
            </a:r>
            <a:endParaRPr sz="3000">
              <a:solidFill>
                <a:srgbClr val="F20253"/>
              </a:solidFill>
            </a:endParaRPr>
          </a:p>
        </p:txBody>
      </p:sp>
      <p:sp>
        <p:nvSpPr>
          <p:cNvPr id="2577" name="Google Shape;2577;p132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8" name="Google Shape;2578;p132"/>
          <p:cNvSpPr txBox="1"/>
          <p:nvPr>
            <p:ph idx="4294967295" type="body"/>
          </p:nvPr>
        </p:nvSpPr>
        <p:spPr>
          <a:xfrm>
            <a:off x="893700" y="1373588"/>
            <a:ext cx="79065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memory footprint to manage the mobility of one node 𝜇Matrix is </a:t>
            </a:r>
            <a:endParaRPr/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M(u) =</a:t>
            </a:r>
            <a:r>
              <a:rPr lang="en">
                <a:solidFill>
                  <a:srgbClr val="FF9715"/>
                </a:solidFill>
              </a:rPr>
              <a:t> </a:t>
            </a:r>
            <a:r>
              <a:rPr lang="en" sz="2800">
                <a:solidFill>
                  <a:srgbClr val="FF9715"/>
                </a:solidFill>
              </a:rPr>
              <a:t>O</a:t>
            </a:r>
            <a:r>
              <a:rPr lang="en">
                <a:solidFill>
                  <a:srgbClr val="FF9715"/>
                </a:solidFill>
              </a:rPr>
              <a:t>(depth(Ctree))</a:t>
            </a:r>
            <a:endParaRPr>
              <a:solidFill>
                <a:srgbClr val="FF9715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715"/>
              </a:solidFill>
            </a:endParaRPr>
          </a:p>
        </p:txBody>
      </p:sp>
      <p:sp>
        <p:nvSpPr>
          <p:cNvPr id="2579" name="Google Shape;2579;p132"/>
          <p:cNvSpPr/>
          <p:nvPr/>
        </p:nvSpPr>
        <p:spPr>
          <a:xfrm>
            <a:off x="4263475" y="2674406"/>
            <a:ext cx="1653900" cy="238800"/>
          </a:xfrm>
          <a:prstGeom prst="wedgeRoundRectCallout">
            <a:avLst>
              <a:gd fmla="val -38991" name="adj1"/>
              <a:gd fmla="val -121430" name="adj2"/>
              <a:gd fmla="val 0" name="adj3"/>
            </a:avLst>
          </a:prstGeom>
          <a:noFill/>
          <a:ln cap="flat" cmpd="sng" w="19050">
            <a:solidFill>
              <a:srgbClr val="FF97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atrick Hand SC"/>
                <a:ea typeface="Patrick Hand SC"/>
                <a:cs typeface="Patrick Hand SC"/>
                <a:sym typeface="Patrick Hand SC"/>
              </a:rPr>
              <a:t>Collection Tree</a:t>
            </a:r>
            <a:endParaRPr b="1" sz="1700"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133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Mobile</a:t>
            </a:r>
            <a:r>
              <a:rPr lang="en" sz="4000"/>
              <a:t> Matrix design</a:t>
            </a:r>
            <a:r>
              <a:rPr lang="en" sz="4000"/>
              <a:t>: </a:t>
            </a:r>
            <a:r>
              <a:rPr lang="en" sz="3000">
                <a:solidFill>
                  <a:srgbClr val="F20253"/>
                </a:solidFill>
              </a:rPr>
              <a:t>Complexity analysis</a:t>
            </a:r>
            <a:endParaRPr sz="3000">
              <a:solidFill>
                <a:srgbClr val="F20253"/>
              </a:solidFill>
            </a:endParaRPr>
          </a:p>
        </p:txBody>
      </p:sp>
      <p:sp>
        <p:nvSpPr>
          <p:cNvPr id="2585" name="Google Shape;2585;p133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6" name="Google Shape;2586;p133"/>
          <p:cNvSpPr txBox="1"/>
          <p:nvPr>
            <p:ph idx="4294967295" type="body"/>
          </p:nvPr>
        </p:nvSpPr>
        <p:spPr>
          <a:xfrm>
            <a:off x="893700" y="1373588"/>
            <a:ext cx="79065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memory footprint to manage the mobility of one node 𝜇Matrix is </a:t>
            </a:r>
            <a:endParaRPr/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M(u) =</a:t>
            </a:r>
            <a:r>
              <a:rPr lang="en">
                <a:solidFill>
                  <a:srgbClr val="FF9715"/>
                </a:solidFill>
              </a:rPr>
              <a:t> </a:t>
            </a:r>
            <a:r>
              <a:rPr lang="en" sz="2800">
                <a:solidFill>
                  <a:srgbClr val="FF9715"/>
                </a:solidFill>
              </a:rPr>
              <a:t>O</a:t>
            </a:r>
            <a:r>
              <a:rPr lang="en">
                <a:solidFill>
                  <a:srgbClr val="FF9715"/>
                </a:solidFill>
              </a:rPr>
              <a:t>(depth(Ctree))</a:t>
            </a:r>
            <a:endParaRPr>
              <a:solidFill>
                <a:srgbClr val="FF9715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just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control message complexity of 𝜇Matrix to perform routing under mobility is</a:t>
            </a:r>
            <a:endParaRPr/>
          </a:p>
          <a:p>
            <a:pPr indent="-381000" lvl="1" marL="914400" rtl="0" algn="just">
              <a:spcBef>
                <a:spcPts val="480"/>
              </a:spcBef>
              <a:spcAft>
                <a:spcPts val="1000"/>
              </a:spcAft>
              <a:buSzPts val="2400"/>
              <a:buChar char="○"/>
            </a:pPr>
            <a:r>
              <a:rPr lang="en"/>
              <a:t>Msg(𝝻Matrix) = </a:t>
            </a:r>
            <a:r>
              <a:rPr lang="en">
                <a:solidFill>
                  <a:srgbClr val="FF9715"/>
                </a:solidFill>
              </a:rPr>
              <a:t>Msg(𝝻Matrix</a:t>
            </a:r>
            <a:r>
              <a:rPr baseline="30000" lang="en">
                <a:solidFill>
                  <a:srgbClr val="FF9715"/>
                </a:solidFill>
              </a:rPr>
              <a:t>hM</a:t>
            </a:r>
            <a:r>
              <a:rPr lang="en">
                <a:solidFill>
                  <a:srgbClr val="FF9715"/>
                </a:solidFill>
              </a:rPr>
              <a:t>) + Msg(𝝻Matrix</a:t>
            </a:r>
            <a:r>
              <a:rPr baseline="30000" lang="en">
                <a:solidFill>
                  <a:srgbClr val="FF9715"/>
                </a:solidFill>
              </a:rPr>
              <a:t>kR</a:t>
            </a:r>
            <a:r>
              <a:rPr lang="en">
                <a:solidFill>
                  <a:srgbClr val="FF9715"/>
                </a:solidFill>
              </a:rPr>
              <a:t>)</a:t>
            </a:r>
            <a:endParaRPr>
              <a:solidFill>
                <a:srgbClr val="FF9715"/>
              </a:solidFill>
            </a:endParaRPr>
          </a:p>
        </p:txBody>
      </p:sp>
      <p:sp>
        <p:nvSpPr>
          <p:cNvPr id="2587" name="Google Shape;2587;p133"/>
          <p:cNvSpPr/>
          <p:nvPr/>
        </p:nvSpPr>
        <p:spPr>
          <a:xfrm>
            <a:off x="4263475" y="2674406"/>
            <a:ext cx="1653900" cy="238800"/>
          </a:xfrm>
          <a:prstGeom prst="wedgeRoundRectCallout">
            <a:avLst>
              <a:gd fmla="val -38991" name="adj1"/>
              <a:gd fmla="val -121430" name="adj2"/>
              <a:gd fmla="val 0" name="adj3"/>
            </a:avLst>
          </a:prstGeom>
          <a:noFill/>
          <a:ln cap="flat" cmpd="sng" w="19050">
            <a:solidFill>
              <a:srgbClr val="FF97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atrick Hand SC"/>
                <a:ea typeface="Patrick Hand SC"/>
                <a:cs typeface="Patrick Hand SC"/>
                <a:sym typeface="Patrick Hand SC"/>
              </a:rPr>
              <a:t>Collection Tree</a:t>
            </a:r>
            <a:endParaRPr b="1" sz="1700"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588" name="Google Shape;2588;p133"/>
          <p:cNvSpPr/>
          <p:nvPr/>
        </p:nvSpPr>
        <p:spPr>
          <a:xfrm>
            <a:off x="6827650" y="4302919"/>
            <a:ext cx="1958100" cy="238800"/>
          </a:xfrm>
          <a:prstGeom prst="wedgeRoundRectCallout">
            <a:avLst>
              <a:gd fmla="val -38991" name="adj1"/>
              <a:gd fmla="val -121430" name="adj2"/>
              <a:gd fmla="val 0" name="adj3"/>
            </a:avLst>
          </a:prstGeom>
          <a:noFill/>
          <a:ln cap="flat" cmpd="sng" w="19050">
            <a:solidFill>
              <a:srgbClr val="FF97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atrick Hand SC"/>
                <a:ea typeface="Patrick Hand SC"/>
                <a:cs typeface="Patrick Hand SC"/>
                <a:sym typeface="Patrick Hand SC"/>
              </a:rPr>
              <a:t>Route rebuild cost</a:t>
            </a:r>
            <a:endParaRPr b="1" sz="1700"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589" name="Google Shape;2589;p133"/>
          <p:cNvSpPr/>
          <p:nvPr/>
        </p:nvSpPr>
        <p:spPr>
          <a:xfrm>
            <a:off x="3717275" y="4302919"/>
            <a:ext cx="2146800" cy="238800"/>
          </a:xfrm>
          <a:prstGeom prst="wedgeRoundRectCallout">
            <a:avLst>
              <a:gd fmla="val 34127" name="adj1"/>
              <a:gd fmla="val -145551" name="adj2"/>
              <a:gd fmla="val 0" name="adj3"/>
            </a:avLst>
          </a:prstGeom>
          <a:noFill/>
          <a:ln cap="flat" cmpd="sng" w="19050">
            <a:solidFill>
              <a:srgbClr val="FF97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atrick Hand SC"/>
                <a:ea typeface="Patrick Hand SC"/>
                <a:cs typeface="Patrick Hand SC"/>
                <a:sym typeface="Patrick Hand SC"/>
              </a:rPr>
              <a:t>Mobility detection cost</a:t>
            </a:r>
            <a:endParaRPr b="1" sz="1700"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p134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Mobile</a:t>
            </a:r>
            <a:r>
              <a:rPr lang="en" sz="4000"/>
              <a:t> Matrix design</a:t>
            </a:r>
            <a:r>
              <a:rPr lang="en" sz="4000"/>
              <a:t>: </a:t>
            </a:r>
            <a:r>
              <a:rPr lang="en" sz="3000">
                <a:solidFill>
                  <a:srgbClr val="F20253"/>
                </a:solidFill>
              </a:rPr>
              <a:t>Complexity analysis</a:t>
            </a:r>
            <a:endParaRPr sz="3000">
              <a:solidFill>
                <a:srgbClr val="F20253"/>
              </a:solidFill>
            </a:endParaRPr>
          </a:p>
        </p:txBody>
      </p:sp>
      <p:sp>
        <p:nvSpPr>
          <p:cNvPr id="2595" name="Google Shape;2595;p134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6" name="Google Shape;2596;p134"/>
          <p:cNvSpPr txBox="1"/>
          <p:nvPr>
            <p:ph idx="4294967295" type="body"/>
          </p:nvPr>
        </p:nvSpPr>
        <p:spPr>
          <a:xfrm>
            <a:off x="893700" y="1373588"/>
            <a:ext cx="79065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memory footprint to manage the mobility of one node 𝜇Matrix is </a:t>
            </a:r>
            <a:endParaRPr/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M(u) =</a:t>
            </a:r>
            <a:r>
              <a:rPr lang="en">
                <a:solidFill>
                  <a:srgbClr val="FF9715"/>
                </a:solidFill>
              </a:rPr>
              <a:t> </a:t>
            </a:r>
            <a:r>
              <a:rPr lang="en" sz="2800">
                <a:solidFill>
                  <a:srgbClr val="FF9715"/>
                </a:solidFill>
              </a:rPr>
              <a:t>O</a:t>
            </a:r>
            <a:r>
              <a:rPr lang="en">
                <a:solidFill>
                  <a:srgbClr val="FF9715"/>
                </a:solidFill>
              </a:rPr>
              <a:t>(depth(Ctree))</a:t>
            </a:r>
            <a:endParaRPr>
              <a:solidFill>
                <a:srgbClr val="FF9715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just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control message complexity of 𝜇Matrix to perform routing under mobility is</a:t>
            </a:r>
            <a:endParaRPr/>
          </a:p>
          <a:p>
            <a:pPr indent="-381000" lvl="1" marL="914400" rtl="0" algn="just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/>
              <a:t>Msg(𝝻Matrix) =</a:t>
            </a:r>
            <a:endParaRPr/>
          </a:p>
        </p:txBody>
      </p:sp>
      <p:sp>
        <p:nvSpPr>
          <p:cNvPr id="2597" name="Google Shape;2597;p134"/>
          <p:cNvSpPr/>
          <p:nvPr/>
        </p:nvSpPr>
        <p:spPr>
          <a:xfrm>
            <a:off x="4263475" y="2674406"/>
            <a:ext cx="1653900" cy="238800"/>
          </a:xfrm>
          <a:prstGeom prst="wedgeRoundRectCallout">
            <a:avLst>
              <a:gd fmla="val -38991" name="adj1"/>
              <a:gd fmla="val -121430" name="adj2"/>
              <a:gd fmla="val 0" name="adj3"/>
            </a:avLst>
          </a:prstGeom>
          <a:noFill/>
          <a:ln cap="flat" cmpd="sng" w="19050">
            <a:solidFill>
              <a:srgbClr val="FF97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atrick Hand SC"/>
                <a:ea typeface="Patrick Hand SC"/>
                <a:cs typeface="Patrick Hand SC"/>
                <a:sym typeface="Patrick Hand SC"/>
              </a:rPr>
              <a:t>Collection Tree</a:t>
            </a:r>
            <a:endParaRPr b="1" sz="1700"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598" name="Google Shape;2598;p134"/>
          <p:cNvSpPr/>
          <p:nvPr/>
        </p:nvSpPr>
        <p:spPr>
          <a:xfrm>
            <a:off x="6827650" y="4360069"/>
            <a:ext cx="1958100" cy="238800"/>
          </a:xfrm>
          <a:prstGeom prst="wedgeRoundRectCallout">
            <a:avLst>
              <a:gd fmla="val -38991" name="adj1"/>
              <a:gd fmla="val -121430" name="adj2"/>
              <a:gd fmla="val 0" name="adj3"/>
            </a:avLst>
          </a:prstGeom>
          <a:noFill/>
          <a:ln cap="flat" cmpd="sng" w="19050">
            <a:solidFill>
              <a:srgbClr val="FF97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atrick Hand SC"/>
                <a:ea typeface="Patrick Hand SC"/>
                <a:cs typeface="Patrick Hand SC"/>
                <a:sym typeface="Patrick Hand SC"/>
              </a:rPr>
              <a:t>Route rebuild cost</a:t>
            </a:r>
            <a:endParaRPr b="1" sz="1700"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599" name="Google Shape;2599;p134"/>
          <p:cNvSpPr/>
          <p:nvPr/>
        </p:nvSpPr>
        <p:spPr>
          <a:xfrm>
            <a:off x="4022075" y="4360069"/>
            <a:ext cx="2146800" cy="238800"/>
          </a:xfrm>
          <a:prstGeom prst="wedgeRoundRectCallout">
            <a:avLst>
              <a:gd fmla="val 31214" name="adj1"/>
              <a:gd fmla="val -145975" name="adj2"/>
              <a:gd fmla="val 0" name="adj3"/>
            </a:avLst>
          </a:prstGeom>
          <a:noFill/>
          <a:ln cap="flat" cmpd="sng" w="19050">
            <a:solidFill>
              <a:srgbClr val="FF97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atrick Hand SC"/>
                <a:ea typeface="Patrick Hand SC"/>
                <a:cs typeface="Patrick Hand SC"/>
                <a:sym typeface="Patrick Hand SC"/>
              </a:rPr>
              <a:t>Mobility detection cost</a:t>
            </a:r>
            <a:endParaRPr b="1" sz="1700"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pic>
        <p:nvPicPr>
          <p:cNvPr id="2600" name="Google Shape;2600;p134"/>
          <p:cNvPicPr preferRelativeResize="0"/>
          <p:nvPr/>
        </p:nvPicPr>
        <p:blipFill rotWithShape="1">
          <a:blip r:embed="rId3">
            <a:alphaModFix/>
          </a:blip>
          <a:srcRect b="0" l="35500" r="0" t="0"/>
          <a:stretch/>
        </p:blipFill>
        <p:spPr>
          <a:xfrm>
            <a:off x="4022075" y="3691200"/>
            <a:ext cx="4930349" cy="434962"/>
          </a:xfrm>
          <a:prstGeom prst="rect">
            <a:avLst/>
          </a:prstGeom>
          <a:noFill/>
          <a:ln>
            <a:noFill/>
          </a:ln>
        </p:spPr>
      </p:pic>
      <p:sp>
        <p:nvSpPr>
          <p:cNvPr id="2601" name="Google Shape;2601;p134"/>
          <p:cNvSpPr txBox="1"/>
          <p:nvPr/>
        </p:nvSpPr>
        <p:spPr>
          <a:xfrm>
            <a:off x="121350" y="4302919"/>
            <a:ext cx="4066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m, n </a:t>
            </a:r>
            <a:r>
              <a:rPr lang="en" sz="18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- mobile and static nodes respectively,</a:t>
            </a:r>
            <a:endParaRPr sz="1800">
              <a:solidFill>
                <a:srgbClr val="454F5B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𝚫 - time away from home location.</a:t>
            </a:r>
            <a:endParaRPr sz="1800">
              <a:solidFill>
                <a:schemeClr val="dk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I</a:t>
            </a:r>
            <a:r>
              <a:rPr baseline="-25000" lang="en" sz="18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min</a:t>
            </a:r>
            <a:r>
              <a:rPr lang="en" sz="18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, I</a:t>
            </a:r>
            <a:r>
              <a:rPr baseline="-25000" lang="en" sz="18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max</a:t>
            </a:r>
            <a:r>
              <a:rPr lang="en" sz="18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, I</a:t>
            </a:r>
            <a:r>
              <a:rPr baseline="-25000" lang="en" sz="18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K</a:t>
            </a:r>
            <a:r>
              <a:rPr lang="en" sz="18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, 𝛿 - Reverse trickle param.</a:t>
            </a:r>
            <a:endParaRPr sz="1800"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135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Mobile</a:t>
            </a:r>
            <a:r>
              <a:rPr lang="en" sz="4000"/>
              <a:t> Matrix evaluation</a:t>
            </a:r>
            <a:endParaRPr sz="3000">
              <a:solidFill>
                <a:srgbClr val="F20253"/>
              </a:solidFill>
            </a:endParaRPr>
          </a:p>
        </p:txBody>
      </p:sp>
      <p:sp>
        <p:nvSpPr>
          <p:cNvPr id="2607" name="Google Shape;2607;p135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608" name="Google Shape;2608;p135"/>
          <p:cNvGraphicFramePr/>
          <p:nvPr/>
        </p:nvGraphicFramePr>
        <p:xfrm>
          <a:off x="158100" y="1707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{6B5F3159-6F27-4EA9-869E-E3144EDB8714}</a:tableStyleId>
              </a:tblPr>
              <a:tblGrid>
                <a:gridCol w="1482300"/>
                <a:gridCol w="930700"/>
                <a:gridCol w="875800"/>
                <a:gridCol w="826250"/>
              </a:tblGrid>
              <a:tr h="48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GRM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Parameters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Info06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Camb.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MIT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</a:tr>
              <a:tr h="25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# nodes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78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54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100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Dur. (days)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11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Group dur. (h)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12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24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720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Dim (m</a:t>
                      </a:r>
                      <a:r>
                        <a:rPr baseline="30000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300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500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1000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09" name="Google Shape;2609;p135"/>
          <p:cNvGraphicFramePr/>
          <p:nvPr/>
        </p:nvGraphicFramePr>
        <p:xfrm>
          <a:off x="4391075" y="1707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{6B5F3159-6F27-4EA9-869E-E3144EDB8714}</a:tableStyleId>
              </a:tblPr>
              <a:tblGrid>
                <a:gridCol w="1556300"/>
                <a:gridCol w="954875"/>
                <a:gridCol w="954875"/>
                <a:gridCol w="954875"/>
              </a:tblGrid>
              <a:tr h="7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CWRP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Parameters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Values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 hMerge="1"/>
                <a:tc hMerge="1"/>
              </a:tr>
              <a:tr h="25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# nodes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100 grid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5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Dur. (h)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1.5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7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Dim (m</a:t>
                      </a:r>
                      <a:r>
                        <a:rPr baseline="30000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400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7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Speed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 m/s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7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Pause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300 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7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# Stops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Uniform (1,5)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7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Trace name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Lato"/>
                          <a:ea typeface="Lato"/>
                          <a:cs typeface="Lato"/>
                          <a:sym typeface="Lato"/>
                        </a:rPr>
                        <a:t>Low</a:t>
                      </a:r>
                      <a:endParaRPr b="1" sz="1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Lato"/>
                          <a:ea typeface="Lato"/>
                          <a:cs typeface="Lato"/>
                          <a:sym typeface="Lato"/>
                        </a:rPr>
                        <a:t>Mod.</a:t>
                      </a:r>
                      <a:endParaRPr b="1" sz="1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Lato"/>
                          <a:ea typeface="Lato"/>
                          <a:cs typeface="Lato"/>
                          <a:sym typeface="Lato"/>
                        </a:rPr>
                        <a:t>High</a:t>
                      </a:r>
                      <a:endParaRPr b="1" sz="1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5%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10%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15%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10" name="Google Shape;2610;p135"/>
          <p:cNvSpPr txBox="1"/>
          <p:nvPr/>
        </p:nvSpPr>
        <p:spPr>
          <a:xfrm>
            <a:off x="158100" y="1267538"/>
            <a:ext cx="41151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Group Regularity Mobility Model</a:t>
            </a:r>
            <a:endParaRPr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1" name="Google Shape;2611;p135"/>
          <p:cNvSpPr txBox="1"/>
          <p:nvPr/>
        </p:nvSpPr>
        <p:spPr>
          <a:xfrm>
            <a:off x="4391075" y="1252988"/>
            <a:ext cx="44208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Cyclical Random WayPoint Model</a:t>
            </a:r>
            <a:endParaRPr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136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/>
              <a:t>Mobile</a:t>
            </a:r>
            <a:r>
              <a:rPr lang="en" sz="4000"/>
              <a:t> Matrix evaluation</a:t>
            </a:r>
            <a:endParaRPr sz="3000">
              <a:solidFill>
                <a:srgbClr val="F20253"/>
              </a:solidFill>
            </a:endParaRPr>
          </a:p>
        </p:txBody>
      </p:sp>
      <p:sp>
        <p:nvSpPr>
          <p:cNvPr id="2617" name="Google Shape;2617;p136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618" name="Google Shape;2618;p136"/>
          <p:cNvGraphicFramePr/>
          <p:nvPr/>
        </p:nvGraphicFramePr>
        <p:xfrm>
          <a:off x="158100" y="1707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{6B5F3159-6F27-4EA9-869E-E3144EDB8714}</a:tableStyleId>
              </a:tblPr>
              <a:tblGrid>
                <a:gridCol w="1482300"/>
                <a:gridCol w="930700"/>
                <a:gridCol w="875800"/>
                <a:gridCol w="826250"/>
              </a:tblGrid>
              <a:tr h="489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GRM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Parameters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F2025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Info06</a:t>
                      </a:r>
                      <a:endParaRPr sz="1400">
                        <a:solidFill>
                          <a:srgbClr val="F2025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F2025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Camb.</a:t>
                      </a:r>
                      <a:endParaRPr sz="1400">
                        <a:solidFill>
                          <a:srgbClr val="F2025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F20253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MIT</a:t>
                      </a:r>
                      <a:endParaRPr sz="1400">
                        <a:solidFill>
                          <a:srgbClr val="F20253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</a:tr>
              <a:tr h="25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# nodes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78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54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100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Dur. (days)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11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Group dur. (h)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12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24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720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Dim (m</a:t>
                      </a:r>
                      <a:r>
                        <a:rPr baseline="30000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300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500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1000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19" name="Google Shape;2619;p136"/>
          <p:cNvGraphicFramePr/>
          <p:nvPr/>
        </p:nvGraphicFramePr>
        <p:xfrm>
          <a:off x="4391075" y="1707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{6B5F3159-6F27-4EA9-869E-E3144EDB8714}</a:tableStyleId>
              </a:tblPr>
              <a:tblGrid>
                <a:gridCol w="1556300"/>
                <a:gridCol w="954875"/>
                <a:gridCol w="954875"/>
                <a:gridCol w="954875"/>
              </a:tblGrid>
              <a:tr h="7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CWRP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Parameters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Values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 hMerge="1"/>
                <a:tc hMerge="1"/>
              </a:tr>
              <a:tr h="25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# nodes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100 grid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5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Dur. (h)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1.5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7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Dim (m</a:t>
                      </a:r>
                      <a:r>
                        <a:rPr baseline="30000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400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7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Speed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 m/s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7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Pause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300 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7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# Stops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Uniform (1,5)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7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Trace name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Lato"/>
                          <a:ea typeface="Lato"/>
                          <a:cs typeface="Lato"/>
                          <a:sym typeface="Lato"/>
                        </a:rPr>
                        <a:t>Low</a:t>
                      </a:r>
                      <a:endParaRPr b="1" sz="1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Lato"/>
                          <a:ea typeface="Lato"/>
                          <a:cs typeface="Lato"/>
                          <a:sym typeface="Lato"/>
                        </a:rPr>
                        <a:t>Mod.</a:t>
                      </a:r>
                      <a:endParaRPr b="1" sz="1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Lato"/>
                          <a:ea typeface="Lato"/>
                          <a:cs typeface="Lato"/>
                          <a:sym typeface="Lato"/>
                        </a:rPr>
                        <a:t>High</a:t>
                      </a:r>
                      <a:endParaRPr b="1" sz="1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F2025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5%</a:t>
                      </a:r>
                      <a:endParaRPr b="1" sz="1400">
                        <a:solidFill>
                          <a:srgbClr val="F2025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F2025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10%</a:t>
                      </a:r>
                      <a:endParaRPr b="1" sz="1400">
                        <a:solidFill>
                          <a:srgbClr val="F2025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F2025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15%</a:t>
                      </a:r>
                      <a:endParaRPr b="1" sz="1400">
                        <a:solidFill>
                          <a:srgbClr val="F2025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20" name="Google Shape;2620;p136"/>
          <p:cNvSpPr txBox="1"/>
          <p:nvPr/>
        </p:nvSpPr>
        <p:spPr>
          <a:xfrm>
            <a:off x="158100" y="1267538"/>
            <a:ext cx="41151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Group Regularity Mobility Model</a:t>
            </a:r>
            <a:endParaRPr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1" name="Google Shape;2621;p136"/>
          <p:cNvSpPr txBox="1"/>
          <p:nvPr/>
        </p:nvSpPr>
        <p:spPr>
          <a:xfrm>
            <a:off x="4391075" y="1252988"/>
            <a:ext cx="44208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Cyclical Random WayPoint Model</a:t>
            </a:r>
            <a:endParaRPr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p137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𝝻Matrix Evaluation:</a:t>
            </a:r>
            <a:r>
              <a:rPr lang="en" sz="4000"/>
              <a:t> </a:t>
            </a:r>
            <a:r>
              <a:rPr lang="en" sz="3000">
                <a:solidFill>
                  <a:srgbClr val="F20253"/>
                </a:solidFill>
              </a:rPr>
              <a:t>Reverse Routing</a:t>
            </a:r>
            <a:endParaRPr sz="3000">
              <a:solidFill>
                <a:srgbClr val="F20253"/>
              </a:solidFill>
            </a:endParaRPr>
          </a:p>
        </p:txBody>
      </p:sp>
      <p:sp>
        <p:nvSpPr>
          <p:cNvPr id="2627" name="Google Shape;2627;p137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8" name="Google Shape;2628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088" y="997575"/>
            <a:ext cx="4475865" cy="4028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138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𝝻Matrix Evaluation</a:t>
            </a:r>
            <a:r>
              <a:rPr lang="en" sz="4000"/>
              <a:t>: </a:t>
            </a:r>
            <a:r>
              <a:rPr lang="en" sz="3000">
                <a:solidFill>
                  <a:srgbClr val="F20253"/>
                </a:solidFill>
              </a:rPr>
              <a:t>Reverse Routing</a:t>
            </a:r>
            <a:endParaRPr sz="3000">
              <a:solidFill>
                <a:srgbClr val="F20253"/>
              </a:solidFill>
            </a:endParaRPr>
          </a:p>
        </p:txBody>
      </p:sp>
      <p:sp>
        <p:nvSpPr>
          <p:cNvPr id="2634" name="Google Shape;2634;p138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5" name="Google Shape;263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088" y="997575"/>
            <a:ext cx="4475865" cy="4028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138"/>
          <p:cNvPicPr preferRelativeResize="0"/>
          <p:nvPr/>
        </p:nvPicPr>
        <p:blipFill rotWithShape="1">
          <a:blip r:embed="rId4">
            <a:alphaModFix/>
          </a:blip>
          <a:srcRect b="0" l="0" r="0" t="32185"/>
          <a:stretch/>
        </p:blipFill>
        <p:spPr>
          <a:xfrm>
            <a:off x="1588100" y="2294081"/>
            <a:ext cx="5967825" cy="273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Google Shape;2637;p138"/>
          <p:cNvPicPr preferRelativeResize="0"/>
          <p:nvPr/>
        </p:nvPicPr>
        <p:blipFill rotWithShape="1">
          <a:blip r:embed="rId5">
            <a:alphaModFix/>
          </a:blip>
          <a:srcRect b="32723" l="66477" r="0" t="32183"/>
          <a:stretch/>
        </p:blipFill>
        <p:spPr>
          <a:xfrm>
            <a:off x="5555400" y="2294081"/>
            <a:ext cx="2000527" cy="1413639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p138"/>
          <p:cNvSpPr/>
          <p:nvPr/>
        </p:nvSpPr>
        <p:spPr>
          <a:xfrm>
            <a:off x="462950" y="1006088"/>
            <a:ext cx="8528700" cy="1305300"/>
          </a:xfrm>
          <a:prstGeom prst="roundRect">
            <a:avLst>
              <a:gd fmla="val 16667" name="adj"/>
            </a:avLst>
          </a:prstGeom>
          <a:solidFill>
            <a:srgbClr val="FECA5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1000"/>
              </a:spcAft>
              <a:buSzPts val="3000"/>
              <a:buFont typeface="Lato"/>
              <a:buChar char="✓"/>
            </a:pP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μMatrix presents lower downward routing table than RPL/MMRPL and AODV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139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𝝻Matrix Evaluation</a:t>
            </a:r>
            <a:r>
              <a:rPr lang="en" sz="4000"/>
              <a:t>: </a:t>
            </a:r>
            <a:r>
              <a:rPr lang="en" sz="3000">
                <a:solidFill>
                  <a:srgbClr val="F20253"/>
                </a:solidFill>
              </a:rPr>
              <a:t>Reverse Routing</a:t>
            </a:r>
            <a:endParaRPr sz="3000">
              <a:solidFill>
                <a:srgbClr val="F20253"/>
              </a:solidFill>
            </a:endParaRPr>
          </a:p>
        </p:txBody>
      </p:sp>
      <p:sp>
        <p:nvSpPr>
          <p:cNvPr id="2644" name="Google Shape;2644;p139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5" name="Google Shape;2645;p139"/>
          <p:cNvPicPr preferRelativeResize="0"/>
          <p:nvPr/>
        </p:nvPicPr>
        <p:blipFill rotWithShape="1">
          <a:blip r:embed="rId3">
            <a:alphaModFix/>
          </a:blip>
          <a:srcRect b="65660" l="0" r="63559" t="0"/>
          <a:stretch/>
        </p:blipFill>
        <p:spPr>
          <a:xfrm>
            <a:off x="483175" y="997575"/>
            <a:ext cx="3388628" cy="2155444"/>
          </a:xfrm>
          <a:prstGeom prst="rect">
            <a:avLst/>
          </a:prstGeom>
          <a:noFill/>
          <a:ln>
            <a:noFill/>
          </a:ln>
        </p:spPr>
      </p:pic>
      <p:sp>
        <p:nvSpPr>
          <p:cNvPr id="2646" name="Google Shape;2646;p139"/>
          <p:cNvSpPr/>
          <p:nvPr/>
        </p:nvSpPr>
        <p:spPr>
          <a:xfrm>
            <a:off x="4014150" y="1063238"/>
            <a:ext cx="4977600" cy="2139900"/>
          </a:xfrm>
          <a:prstGeom prst="roundRect">
            <a:avLst>
              <a:gd fmla="val 16667" name="adj"/>
            </a:avLst>
          </a:prstGeom>
          <a:solidFill>
            <a:srgbClr val="FECA5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✓"/>
            </a:pP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</a:t>
            </a: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𝝻Matrix nodes uses up to 25%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000"/>
              <a:buFont typeface="Lato"/>
              <a:buChar char="✓"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RPL/M</a:t>
            </a:r>
            <a:r>
              <a:rPr lang="en" sz="3000">
                <a:latin typeface="Lato"/>
                <a:ea typeface="Lato"/>
                <a:cs typeface="Lato"/>
                <a:sym typeface="Lato"/>
              </a:rPr>
              <a:t>MRPL </a:t>
            </a:r>
            <a:r>
              <a:rPr lang="en" sz="3000">
                <a:latin typeface="Lato"/>
                <a:ea typeface="Lato"/>
                <a:cs typeface="Lato"/>
                <a:sym typeface="Lato"/>
              </a:rPr>
              <a:t>at least 40</a:t>
            </a:r>
            <a:r>
              <a:rPr lang="en" sz="3000">
                <a:latin typeface="Lato"/>
                <a:ea typeface="Lato"/>
                <a:cs typeface="Lato"/>
                <a:sym typeface="Lato"/>
              </a:rPr>
              <a:t>% nodes uses  ≥ 25%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47" name="Google Shape;2647;p139"/>
          <p:cNvCxnSpPr/>
          <p:nvPr/>
        </p:nvCxnSpPr>
        <p:spPr>
          <a:xfrm>
            <a:off x="1763925" y="1220306"/>
            <a:ext cx="0" cy="1448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140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𝝻Matrix Evaluation</a:t>
            </a:r>
            <a:r>
              <a:rPr lang="en" sz="4000"/>
              <a:t>: </a:t>
            </a:r>
            <a:r>
              <a:rPr lang="en" sz="3000">
                <a:solidFill>
                  <a:srgbClr val="F20253"/>
                </a:solidFill>
              </a:rPr>
              <a:t>Reverse Routing</a:t>
            </a:r>
            <a:endParaRPr sz="3000">
              <a:solidFill>
                <a:srgbClr val="F20253"/>
              </a:solidFill>
            </a:endParaRPr>
          </a:p>
        </p:txBody>
      </p:sp>
      <p:sp>
        <p:nvSpPr>
          <p:cNvPr id="2653" name="Google Shape;2653;p140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4" name="Google Shape;265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088" y="997575"/>
            <a:ext cx="4475865" cy="4028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5" name="Google Shape;2655;p140"/>
          <p:cNvPicPr preferRelativeResize="0"/>
          <p:nvPr/>
        </p:nvPicPr>
        <p:blipFill rotWithShape="1">
          <a:blip r:embed="rId4">
            <a:alphaModFix/>
          </a:blip>
          <a:srcRect b="33029" l="66755" r="0" t="0"/>
          <a:stretch/>
        </p:blipFill>
        <p:spPr>
          <a:xfrm>
            <a:off x="5571925" y="997575"/>
            <a:ext cx="1983975" cy="269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Google Shape;2656;p140"/>
          <p:cNvPicPr preferRelativeResize="0"/>
          <p:nvPr/>
        </p:nvPicPr>
        <p:blipFill rotWithShape="1">
          <a:blip r:embed="rId4">
            <a:alphaModFix/>
          </a:blip>
          <a:srcRect b="66584" l="33510" r="33244" t="0"/>
          <a:stretch/>
        </p:blipFill>
        <p:spPr>
          <a:xfrm>
            <a:off x="3587950" y="997575"/>
            <a:ext cx="1487978" cy="13460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7" name="Google Shape;2657;p140"/>
          <p:cNvSpPr/>
          <p:nvPr/>
        </p:nvSpPr>
        <p:spPr>
          <a:xfrm>
            <a:off x="422525" y="2343675"/>
            <a:ext cx="5108700" cy="2495100"/>
          </a:xfrm>
          <a:prstGeom prst="roundRect">
            <a:avLst>
              <a:gd fmla="val 16667" name="adj"/>
            </a:avLst>
          </a:prstGeom>
          <a:solidFill>
            <a:srgbClr val="FECA5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ato"/>
              <a:buChar char="✓"/>
            </a:pP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 𝝻Matrix nodes uses up to 65%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3000"/>
              <a:buFont typeface="Lato"/>
              <a:buChar char="✓"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RPL/MMRPL &gt;25% nodes uses 100%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24"/>
          <p:cNvSpPr/>
          <p:nvPr/>
        </p:nvSpPr>
        <p:spPr>
          <a:xfrm>
            <a:off x="1565175" y="1887515"/>
            <a:ext cx="1688400" cy="714600"/>
          </a:xfrm>
          <a:prstGeom prst="roundRect">
            <a:avLst>
              <a:gd fmla="val 16667" name="adj"/>
            </a:avLst>
          </a:prstGeom>
          <a:solidFill>
            <a:srgbClr val="963334"/>
          </a:solidFill>
          <a:ln cap="flat" cmpd="sng" w="9525">
            <a:solidFill>
              <a:srgbClr val="9633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Communication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Identification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3719298" y="1018969"/>
            <a:ext cx="1688400" cy="714600"/>
          </a:xfrm>
          <a:prstGeom prst="roundRect">
            <a:avLst>
              <a:gd fmla="val 16667" name="adj"/>
            </a:avLst>
          </a:prstGeom>
          <a:solidFill>
            <a:srgbClr val="FF9715"/>
          </a:solidFill>
          <a:ln cap="flat" cmpd="sng" w="9525">
            <a:solidFill>
              <a:srgbClr val="FF97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Sensors,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Energy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5873421" y="1887515"/>
            <a:ext cx="1688400" cy="714600"/>
          </a:xfrm>
          <a:prstGeom prst="roundRect">
            <a:avLst>
              <a:gd fmla="val 16667" name="adj"/>
            </a:avLst>
          </a:prstGeom>
          <a:solidFill>
            <a:srgbClr val="F20253"/>
          </a:solidFill>
          <a:ln cap="flat" cmpd="sng" w="9525">
            <a:solidFill>
              <a:srgbClr val="F202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Mobility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cxnSp>
        <p:nvCxnSpPr>
          <p:cNvPr id="205" name="Google Shape;205;p24"/>
          <p:cNvCxnSpPr>
            <a:stCxn id="206" idx="0"/>
            <a:endCxn id="203" idx="2"/>
          </p:cNvCxnSpPr>
          <p:nvPr/>
        </p:nvCxnSpPr>
        <p:spPr>
          <a:xfrm rot="10800000">
            <a:off x="4563600" y="1733550"/>
            <a:ext cx="8400" cy="440400"/>
          </a:xfrm>
          <a:prstGeom prst="straightConnector1">
            <a:avLst/>
          </a:prstGeom>
          <a:noFill/>
          <a:ln cap="flat" cmpd="sng" w="38100">
            <a:solidFill>
              <a:srgbClr val="FF971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24"/>
          <p:cNvCxnSpPr>
            <a:endCxn id="204" idx="1"/>
          </p:cNvCxnSpPr>
          <p:nvPr/>
        </p:nvCxnSpPr>
        <p:spPr>
          <a:xfrm flipH="1" rot="10800000">
            <a:off x="5173821" y="2244815"/>
            <a:ext cx="699600" cy="2229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4"/>
          <p:cNvCxnSpPr>
            <a:endCxn id="202" idx="3"/>
          </p:cNvCxnSpPr>
          <p:nvPr/>
        </p:nvCxnSpPr>
        <p:spPr>
          <a:xfrm rot="10800000">
            <a:off x="3253575" y="2244815"/>
            <a:ext cx="720900" cy="218100"/>
          </a:xfrm>
          <a:prstGeom prst="straightConnector1">
            <a:avLst/>
          </a:prstGeom>
          <a:noFill/>
          <a:ln cap="flat" cmpd="sng" w="38100">
            <a:solidFill>
              <a:srgbClr val="96333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4"/>
          <p:cNvSpPr/>
          <p:nvPr/>
        </p:nvSpPr>
        <p:spPr>
          <a:xfrm>
            <a:off x="3938250" y="2173950"/>
            <a:ext cx="1267500" cy="95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4058400" y="2264063"/>
            <a:ext cx="1027200" cy="77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4149450" y="2332350"/>
            <a:ext cx="845100" cy="63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atrick Hand SC"/>
                <a:ea typeface="Patrick Hand SC"/>
                <a:cs typeface="Patrick Hand SC"/>
                <a:sym typeface="Patrick Hand SC"/>
              </a:rPr>
              <a:t>IoT</a:t>
            </a:r>
            <a:endParaRPr b="1" sz="2000"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048" y="1018976"/>
            <a:ext cx="313425" cy="3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425" y="1887506"/>
            <a:ext cx="313425" cy="3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5676" y="1927012"/>
            <a:ext cx="283725" cy="2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1340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1000"/>
              </a:spcAft>
              <a:buNone/>
            </a:pPr>
            <a:r>
              <a:rPr lang="en"/>
              <a:t>IoT’s basic building blocks: from technology to human value.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141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𝝻Matrix Evaluation</a:t>
            </a:r>
            <a:r>
              <a:rPr lang="en" sz="4000"/>
              <a:t>: </a:t>
            </a:r>
            <a:r>
              <a:rPr lang="en" sz="3000">
                <a:solidFill>
                  <a:srgbClr val="F20253"/>
                </a:solidFill>
              </a:rPr>
              <a:t>Control Overhead</a:t>
            </a:r>
            <a:endParaRPr sz="3000">
              <a:solidFill>
                <a:srgbClr val="F20253"/>
              </a:solidFill>
            </a:endParaRPr>
          </a:p>
        </p:txBody>
      </p:sp>
      <p:sp>
        <p:nvSpPr>
          <p:cNvPr id="2663" name="Google Shape;2663;p141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4" name="Google Shape;2664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51" y="1063238"/>
            <a:ext cx="6179031" cy="377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142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𝝻Matrix Evaluation:</a:t>
            </a:r>
            <a:r>
              <a:rPr lang="en" sz="4000"/>
              <a:t> </a:t>
            </a:r>
            <a:r>
              <a:rPr lang="en" sz="3000">
                <a:solidFill>
                  <a:srgbClr val="F20253"/>
                </a:solidFill>
              </a:rPr>
              <a:t>Bottom</a:t>
            </a:r>
            <a:r>
              <a:rPr lang="en" sz="3000">
                <a:solidFill>
                  <a:srgbClr val="F20253"/>
                </a:solidFill>
              </a:rPr>
              <a:t>-up delivery</a:t>
            </a:r>
            <a:endParaRPr sz="3000">
              <a:solidFill>
                <a:srgbClr val="F20253"/>
              </a:solidFill>
            </a:endParaRPr>
          </a:p>
        </p:txBody>
      </p:sp>
      <p:sp>
        <p:nvSpPr>
          <p:cNvPr id="2670" name="Google Shape;2670;p142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1" name="Google Shape;267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75" y="1063237"/>
            <a:ext cx="6057639" cy="3701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143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𝝻Matrix Evaluation</a:t>
            </a:r>
            <a:r>
              <a:rPr lang="en" sz="4000"/>
              <a:t>: </a:t>
            </a:r>
            <a:r>
              <a:rPr lang="en" sz="3000">
                <a:solidFill>
                  <a:srgbClr val="F20253"/>
                </a:solidFill>
              </a:rPr>
              <a:t>Top-down delivery</a:t>
            </a:r>
            <a:endParaRPr sz="3000">
              <a:solidFill>
                <a:srgbClr val="F20253"/>
              </a:solidFill>
            </a:endParaRPr>
          </a:p>
        </p:txBody>
      </p:sp>
      <p:sp>
        <p:nvSpPr>
          <p:cNvPr id="2677" name="Google Shape;2677;p143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8" name="Google Shape;2678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72" y="1063237"/>
            <a:ext cx="6195042" cy="378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144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𝝻Matrix Evaluation</a:t>
            </a:r>
            <a:r>
              <a:rPr lang="en" sz="4000"/>
              <a:t>: </a:t>
            </a:r>
            <a:r>
              <a:rPr lang="en" sz="2800">
                <a:solidFill>
                  <a:srgbClr val="F20253"/>
                </a:solidFill>
              </a:rPr>
              <a:t>Overhead vs Delivery</a:t>
            </a:r>
            <a:endParaRPr sz="2800">
              <a:solidFill>
                <a:srgbClr val="F20253"/>
              </a:solidFill>
            </a:endParaRPr>
          </a:p>
        </p:txBody>
      </p:sp>
      <p:sp>
        <p:nvSpPr>
          <p:cNvPr id="2684" name="Google Shape;2684;p144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5" name="Google Shape;2685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00" y="1063238"/>
            <a:ext cx="6421125" cy="38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0" name="Google Shape;269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00" y="1063238"/>
            <a:ext cx="6421125" cy="38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1" name="Google Shape;2691;p145"/>
          <p:cNvSpPr/>
          <p:nvPr/>
        </p:nvSpPr>
        <p:spPr>
          <a:xfrm rot="192999">
            <a:off x="5417280" y="1474036"/>
            <a:ext cx="3133036" cy="426065"/>
          </a:xfrm>
          <a:prstGeom prst="flowChartConnector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145"/>
          <p:cNvSpPr/>
          <p:nvPr/>
        </p:nvSpPr>
        <p:spPr>
          <a:xfrm rot="161986">
            <a:off x="5019274" y="1541256"/>
            <a:ext cx="2433000" cy="270662"/>
          </a:xfrm>
          <a:prstGeom prst="flowChartConnector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145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𝝻Matrix Evaluation</a:t>
            </a:r>
            <a:r>
              <a:rPr lang="en" sz="4000"/>
              <a:t>: </a:t>
            </a:r>
            <a:r>
              <a:rPr lang="en" sz="2800">
                <a:solidFill>
                  <a:srgbClr val="F20253"/>
                </a:solidFill>
              </a:rPr>
              <a:t>Overhead vs Delivery</a:t>
            </a:r>
            <a:endParaRPr sz="2800">
              <a:solidFill>
                <a:srgbClr val="F20253"/>
              </a:solidFill>
            </a:endParaRPr>
          </a:p>
        </p:txBody>
      </p:sp>
      <p:sp>
        <p:nvSpPr>
          <p:cNvPr id="2694" name="Google Shape;2694;p145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5" name="Google Shape;2695;p145"/>
          <p:cNvSpPr/>
          <p:nvPr/>
        </p:nvSpPr>
        <p:spPr>
          <a:xfrm rot="852846">
            <a:off x="1330097" y="1578521"/>
            <a:ext cx="890668" cy="242895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145"/>
          <p:cNvSpPr/>
          <p:nvPr/>
        </p:nvSpPr>
        <p:spPr>
          <a:xfrm rot="852846">
            <a:off x="1330097" y="3048540"/>
            <a:ext cx="890668" cy="242895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145"/>
          <p:cNvSpPr/>
          <p:nvPr/>
        </p:nvSpPr>
        <p:spPr>
          <a:xfrm rot="-141375">
            <a:off x="5072216" y="3055504"/>
            <a:ext cx="1276980" cy="234004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145"/>
          <p:cNvSpPr/>
          <p:nvPr/>
        </p:nvSpPr>
        <p:spPr>
          <a:xfrm rot="2465298">
            <a:off x="1849249" y="1842930"/>
            <a:ext cx="861353" cy="281266"/>
          </a:xfrm>
          <a:prstGeom prst="flowChartConnector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145"/>
          <p:cNvSpPr/>
          <p:nvPr/>
        </p:nvSpPr>
        <p:spPr>
          <a:xfrm rot="2467041">
            <a:off x="1873908" y="4261904"/>
            <a:ext cx="447990" cy="281266"/>
          </a:xfrm>
          <a:prstGeom prst="flowChartConnector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45"/>
          <p:cNvSpPr/>
          <p:nvPr/>
        </p:nvSpPr>
        <p:spPr>
          <a:xfrm rot="162000">
            <a:off x="4893051" y="4085896"/>
            <a:ext cx="2859474" cy="425725"/>
          </a:xfrm>
          <a:prstGeom prst="flowChartConnector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45"/>
          <p:cNvSpPr/>
          <p:nvPr/>
        </p:nvSpPr>
        <p:spPr>
          <a:xfrm rot="161600">
            <a:off x="4822271" y="3357943"/>
            <a:ext cx="421365" cy="335089"/>
          </a:xfrm>
          <a:prstGeom prst="flowChartConnector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145"/>
          <p:cNvSpPr/>
          <p:nvPr/>
        </p:nvSpPr>
        <p:spPr>
          <a:xfrm rot="-1403820">
            <a:off x="1110717" y="3541376"/>
            <a:ext cx="398137" cy="692565"/>
          </a:xfrm>
          <a:prstGeom prst="flowChartConnector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145"/>
          <p:cNvSpPr/>
          <p:nvPr/>
        </p:nvSpPr>
        <p:spPr>
          <a:xfrm rot="726380">
            <a:off x="1064166" y="2201590"/>
            <a:ext cx="414826" cy="821922"/>
          </a:xfrm>
          <a:prstGeom prst="flowChartConnector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145"/>
          <p:cNvSpPr/>
          <p:nvPr/>
        </p:nvSpPr>
        <p:spPr>
          <a:xfrm>
            <a:off x="4788750" y="1704037"/>
            <a:ext cx="421800" cy="1325700"/>
          </a:xfrm>
          <a:prstGeom prst="flowChartConnector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5" name="Google Shape;2705;p145"/>
          <p:cNvSpPr/>
          <p:nvPr/>
        </p:nvSpPr>
        <p:spPr>
          <a:xfrm rot="-141375">
            <a:off x="5072216" y="1505798"/>
            <a:ext cx="1276980" cy="234004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145"/>
          <p:cNvSpPr/>
          <p:nvPr/>
        </p:nvSpPr>
        <p:spPr>
          <a:xfrm rot="-281177">
            <a:off x="2473193" y="4051619"/>
            <a:ext cx="2232563" cy="427107"/>
          </a:xfrm>
          <a:prstGeom prst="flowChartConnector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7" name="Google Shape;2707;p145"/>
          <p:cNvSpPr/>
          <p:nvPr/>
        </p:nvSpPr>
        <p:spPr>
          <a:xfrm rot="127083">
            <a:off x="5400279" y="3988423"/>
            <a:ext cx="3133241" cy="603740"/>
          </a:xfrm>
          <a:prstGeom prst="flowChartConnector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8" name="Google Shape;2708;p145"/>
          <p:cNvSpPr/>
          <p:nvPr/>
        </p:nvSpPr>
        <p:spPr>
          <a:xfrm rot="681072">
            <a:off x="2496410" y="1687230"/>
            <a:ext cx="2205542" cy="436215"/>
          </a:xfrm>
          <a:prstGeom prst="flowChartConnector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3" name="Google Shape;2713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63" y="1063238"/>
            <a:ext cx="6399351" cy="3910723"/>
          </a:xfrm>
          <a:prstGeom prst="rect">
            <a:avLst/>
          </a:prstGeom>
          <a:noFill/>
          <a:ln>
            <a:noFill/>
          </a:ln>
        </p:spPr>
      </p:pic>
      <p:sp>
        <p:nvSpPr>
          <p:cNvPr id="2714" name="Google Shape;2714;p146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Mobile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/>
              <a:t>𝝻Matrix Evaluation</a:t>
            </a:r>
            <a:r>
              <a:rPr lang="en" sz="4000"/>
              <a:t>: </a:t>
            </a:r>
            <a:r>
              <a:rPr lang="en" sz="2800">
                <a:solidFill>
                  <a:srgbClr val="F20253"/>
                </a:solidFill>
              </a:rPr>
              <a:t>Trade-off Delivery vs RTT</a:t>
            </a:r>
            <a:endParaRPr sz="2800">
              <a:solidFill>
                <a:srgbClr val="F20253"/>
              </a:solidFill>
            </a:endParaRPr>
          </a:p>
        </p:txBody>
      </p:sp>
      <p:sp>
        <p:nvSpPr>
          <p:cNvPr id="2715" name="Google Shape;2715;p146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147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Reports</a:t>
            </a:r>
            <a:endParaRPr/>
          </a:p>
        </p:txBody>
      </p:sp>
      <p:sp>
        <p:nvSpPr>
          <p:cNvPr id="2721" name="Google Shape;2721;p147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2" name="Google Shape;2722;p147"/>
          <p:cNvSpPr txBox="1"/>
          <p:nvPr/>
        </p:nvSpPr>
        <p:spPr>
          <a:xfrm>
            <a:off x="379325" y="1523400"/>
            <a:ext cx="86502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20253"/>
              </a:buClr>
              <a:buSzPts val="1800"/>
              <a:buFont typeface="Lato"/>
              <a:buAutoNum type="arabicPeriod"/>
            </a:pPr>
            <a:r>
              <a:rPr b="1" lang="en" sz="18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Mobile Matrix: A Multihop Address Allocation and Any-To-AnyRouting in Mobile 6LoWPAN</a:t>
            </a:r>
            <a:endParaRPr b="1" sz="18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ACM M</a:t>
            </a:r>
            <a:r>
              <a:rPr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SWiM 2017</a:t>
            </a:r>
            <a:endParaRPr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20253"/>
              </a:buClr>
              <a:buSzPts val="1800"/>
              <a:buFont typeface="Lato"/>
              <a:buAutoNum type="arabicPeriod"/>
            </a:pPr>
            <a:r>
              <a:rPr b="1" lang="en" sz="18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Mobile Matrix: Routing under Mobility in IoT, IoMT, and Social IoT</a:t>
            </a:r>
            <a:endParaRPr b="1" sz="18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Ad Hoc Networks Journal 2018</a:t>
            </a:r>
            <a:endParaRPr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p148"/>
          <p:cNvSpPr txBox="1"/>
          <p:nvPr>
            <p:ph type="ctrTitle"/>
          </p:nvPr>
        </p:nvSpPr>
        <p:spPr>
          <a:xfrm>
            <a:off x="487050" y="1583344"/>
            <a:ext cx="8169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7ECEFD"/>
                </a:solidFill>
              </a:rPr>
              <a:t>5</a:t>
            </a:r>
            <a:r>
              <a:rPr lang="en" sz="7200">
                <a:solidFill>
                  <a:srgbClr val="7ECEFD"/>
                </a:solidFill>
              </a:rPr>
              <a:t>.</a:t>
            </a:r>
            <a:endParaRPr sz="7200">
              <a:solidFill>
                <a:srgbClr val="7ECEF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Future Work</a:t>
            </a:r>
            <a:endParaRPr u="sng">
              <a:solidFill>
                <a:srgbClr val="F20253"/>
              </a:solidFill>
            </a:endParaRPr>
          </a:p>
        </p:txBody>
      </p:sp>
      <p:sp>
        <p:nvSpPr>
          <p:cNvPr id="2728" name="Google Shape;2728;p148"/>
          <p:cNvSpPr txBox="1"/>
          <p:nvPr>
            <p:ph idx="1" type="subTitle"/>
          </p:nvPr>
        </p:nvSpPr>
        <p:spPr>
          <a:xfrm>
            <a:off x="3047700" y="2840063"/>
            <a:ext cx="5410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✓"/>
            </a:pPr>
            <a:r>
              <a:rPr lang="en"/>
              <a:t>Final remarks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✓"/>
            </a:pPr>
            <a:r>
              <a:rPr lang="en"/>
              <a:t>Next directions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148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p149"/>
          <p:cNvSpPr txBox="1"/>
          <p:nvPr>
            <p:ph idx="1" type="body"/>
          </p:nvPr>
        </p:nvSpPr>
        <p:spPr>
          <a:xfrm>
            <a:off x="350100" y="1373588"/>
            <a:ext cx="84438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We did studies, analyses, and formulated proposition of solutions</a:t>
            </a:r>
            <a:endParaRPr/>
          </a:p>
        </p:txBody>
      </p:sp>
      <p:sp>
        <p:nvSpPr>
          <p:cNvPr id="2735" name="Google Shape;2735;p149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Conclusions &amp; Future work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Summary</a:t>
            </a:r>
            <a:endParaRPr sz="4000"/>
          </a:p>
        </p:txBody>
      </p:sp>
      <p:sp>
        <p:nvSpPr>
          <p:cNvPr id="2736" name="Google Shape;2736;p149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37" name="Google Shape;2737;p149"/>
          <p:cNvGrpSpPr/>
          <p:nvPr/>
        </p:nvGrpSpPr>
        <p:grpSpPr>
          <a:xfrm>
            <a:off x="1470525" y="2255672"/>
            <a:ext cx="6202949" cy="2715711"/>
            <a:chOff x="0" y="0"/>
            <a:chExt cx="5632900" cy="4874727"/>
          </a:xfrm>
        </p:grpSpPr>
        <p:sp>
          <p:nvSpPr>
            <p:cNvPr id="2738" name="Google Shape;2738;p149"/>
            <p:cNvSpPr/>
            <p:nvPr/>
          </p:nvSpPr>
          <p:spPr>
            <a:xfrm flipH="1" rot="-1708873">
              <a:off x="4309680" y="113600"/>
              <a:ext cx="658040" cy="2339247"/>
            </a:xfrm>
            <a:prstGeom prst="curvedRight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rgbClr val="BFBFB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2739" name="Google Shape;2739;p149"/>
            <p:cNvSpPr/>
            <p:nvPr/>
          </p:nvSpPr>
          <p:spPr>
            <a:xfrm flipH="1" rot="5400000">
              <a:off x="2418033" y="3376077"/>
              <a:ext cx="658200" cy="2339100"/>
            </a:xfrm>
            <a:prstGeom prst="curvedRight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rgbClr val="BFBFB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2740" name="Google Shape;2740;p149"/>
            <p:cNvSpPr/>
            <p:nvPr/>
          </p:nvSpPr>
          <p:spPr>
            <a:xfrm flipH="1" rot="-9324545">
              <a:off x="547494" y="240924"/>
              <a:ext cx="658197" cy="2339070"/>
            </a:xfrm>
            <a:prstGeom prst="curvedRight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rgbClr val="BFBFB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2741" name="Google Shape;2741;p149"/>
            <p:cNvSpPr/>
            <p:nvPr/>
          </p:nvSpPr>
          <p:spPr>
            <a:xfrm>
              <a:off x="1732925" y="0"/>
              <a:ext cx="1988400" cy="1075500"/>
            </a:xfrm>
            <a:prstGeom prst="roundRect">
              <a:avLst>
                <a:gd fmla="val 16667" name="adj"/>
              </a:avLst>
            </a:prstGeom>
            <a:solidFill>
              <a:srgbClr val="FECA5D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Sniglet"/>
                  <a:ea typeface="Sniglet"/>
                  <a:cs typeface="Sniglet"/>
                  <a:sym typeface="Sniglet"/>
                </a:rPr>
                <a:t>Mobility Detection</a:t>
              </a:r>
              <a:endParaRPr sz="2400"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2742" name="Google Shape;2742;p149"/>
            <p:cNvSpPr/>
            <p:nvPr/>
          </p:nvSpPr>
          <p:spPr>
            <a:xfrm>
              <a:off x="0" y="2936100"/>
              <a:ext cx="1988400" cy="10755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Sniglet"/>
                  <a:ea typeface="Sniglet"/>
                  <a:cs typeface="Sniglet"/>
                  <a:sym typeface="Sniglet"/>
                </a:rPr>
                <a:t>Mobility Management</a:t>
              </a:r>
              <a:endParaRPr sz="2400"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2743" name="Google Shape;2743;p149"/>
            <p:cNvSpPr/>
            <p:nvPr/>
          </p:nvSpPr>
          <p:spPr>
            <a:xfrm>
              <a:off x="3644500" y="2860750"/>
              <a:ext cx="1988400" cy="1075500"/>
            </a:xfrm>
            <a:prstGeom prst="roundRect">
              <a:avLst>
                <a:gd fmla="val 16667" name="adj"/>
              </a:avLst>
            </a:prstGeom>
            <a:solidFill>
              <a:srgbClr val="82ED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Sniglet"/>
                  <a:ea typeface="Sniglet"/>
                  <a:cs typeface="Sniglet"/>
                  <a:sym typeface="Sniglet"/>
                </a:rPr>
                <a:t>Handover</a:t>
              </a:r>
              <a:endParaRPr sz="2400"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p150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Conclusions &amp; Future work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List Publications</a:t>
            </a:r>
            <a:endParaRPr sz="4000"/>
          </a:p>
        </p:txBody>
      </p:sp>
      <p:sp>
        <p:nvSpPr>
          <p:cNvPr id="2749" name="Google Shape;2749;p150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0" name="Google Shape;2750;p150"/>
          <p:cNvSpPr txBox="1"/>
          <p:nvPr/>
        </p:nvSpPr>
        <p:spPr>
          <a:xfrm>
            <a:off x="246900" y="1092938"/>
            <a:ext cx="8650200" cy="2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rgbClr val="F20253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Internet das Coisas: da teoria à prática </a:t>
            </a:r>
            <a:endParaRPr b="1" sz="16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SBRC 2016</a:t>
            </a:r>
            <a:endParaRPr sz="16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rgbClr val="F20253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Mobile Matrix: A Multihop Address Allocation and Any-To-Any Routing in Mobile 6LoWPAN </a:t>
            </a:r>
            <a:endParaRPr sz="16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ACM MSWiM 2017</a:t>
            </a:r>
            <a:endParaRPr sz="16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rgbClr val="F20253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Matrix: Multihop Address allocation and dynamic any-To-any Routing for 6LoWPAN</a:t>
            </a:r>
            <a:endParaRPr b="1" sz="16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ACM</a:t>
            </a:r>
            <a:r>
              <a:rPr b="1" lang="en" sz="16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MSWiM 2016</a:t>
            </a:r>
            <a:endParaRPr sz="16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rgbClr val="F20253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Matrix: Multihop Address allocation and dynamic any-To-any Routing for 6LoWPAN</a:t>
            </a:r>
            <a:endParaRPr b="1" sz="16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Computer Networks 2018</a:t>
            </a:r>
            <a:endParaRPr sz="16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rgbClr val="F20253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Mobile Matrix: Routing under Mobility in IoT, IoMT, and Social IoT</a:t>
            </a:r>
            <a:endParaRPr b="1" sz="16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Ad Hoc Networks Journal 2018</a:t>
            </a:r>
            <a:endParaRPr b="1" sz="16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rgbClr val="F20253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Dribble: a learn-based timer scheme selector for mobility management in IoT.</a:t>
            </a:r>
            <a:endParaRPr b="1" sz="16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IEEE </a:t>
            </a:r>
            <a:r>
              <a:rPr lang="en"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WCNC  2019</a:t>
            </a:r>
            <a:endParaRPr b="1" sz="16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25"/>
          <p:cNvSpPr/>
          <p:nvPr/>
        </p:nvSpPr>
        <p:spPr>
          <a:xfrm>
            <a:off x="1565175" y="1887515"/>
            <a:ext cx="1688400" cy="714600"/>
          </a:xfrm>
          <a:prstGeom prst="roundRect">
            <a:avLst>
              <a:gd fmla="val 16667" name="adj"/>
            </a:avLst>
          </a:prstGeom>
          <a:solidFill>
            <a:srgbClr val="963334"/>
          </a:solidFill>
          <a:ln cap="flat" cmpd="sng" w="9525">
            <a:solidFill>
              <a:srgbClr val="9633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Communication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Identification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3719298" y="1018969"/>
            <a:ext cx="1688400" cy="714600"/>
          </a:xfrm>
          <a:prstGeom prst="roundRect">
            <a:avLst>
              <a:gd fmla="val 16667" name="adj"/>
            </a:avLst>
          </a:prstGeom>
          <a:solidFill>
            <a:srgbClr val="FF9715"/>
          </a:solidFill>
          <a:ln cap="flat" cmpd="sng" w="9525">
            <a:solidFill>
              <a:srgbClr val="FF97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Sensors,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Energy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22" name="Google Shape;222;p25"/>
          <p:cNvSpPr/>
          <p:nvPr/>
        </p:nvSpPr>
        <p:spPr>
          <a:xfrm>
            <a:off x="5873421" y="1887515"/>
            <a:ext cx="1688400" cy="714600"/>
          </a:xfrm>
          <a:prstGeom prst="roundRect">
            <a:avLst>
              <a:gd fmla="val 16667" name="adj"/>
            </a:avLst>
          </a:prstGeom>
          <a:solidFill>
            <a:srgbClr val="F20253"/>
          </a:solidFill>
          <a:ln cap="flat" cmpd="sng" w="9525">
            <a:solidFill>
              <a:srgbClr val="F202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Mobility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5229856" y="3450654"/>
            <a:ext cx="1688400" cy="714600"/>
          </a:xfrm>
          <a:prstGeom prst="roundRect">
            <a:avLst>
              <a:gd fmla="val 16667" name="adj"/>
            </a:avLst>
          </a:prstGeom>
          <a:solidFill>
            <a:srgbClr val="1C3AA9"/>
          </a:solidFill>
          <a:ln cap="flat" cmpd="sng" w="9525">
            <a:solidFill>
              <a:srgbClr val="1C3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Semantic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cxnSp>
        <p:nvCxnSpPr>
          <p:cNvPr id="224" name="Google Shape;224;p25"/>
          <p:cNvCxnSpPr>
            <a:stCxn id="225" idx="0"/>
            <a:endCxn id="221" idx="2"/>
          </p:cNvCxnSpPr>
          <p:nvPr/>
        </p:nvCxnSpPr>
        <p:spPr>
          <a:xfrm rot="10800000">
            <a:off x="4563600" y="1733550"/>
            <a:ext cx="8400" cy="440400"/>
          </a:xfrm>
          <a:prstGeom prst="straightConnector1">
            <a:avLst/>
          </a:prstGeom>
          <a:noFill/>
          <a:ln cap="flat" cmpd="sng" w="38100">
            <a:solidFill>
              <a:srgbClr val="FF971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5"/>
          <p:cNvCxnSpPr>
            <a:endCxn id="222" idx="1"/>
          </p:cNvCxnSpPr>
          <p:nvPr/>
        </p:nvCxnSpPr>
        <p:spPr>
          <a:xfrm flipH="1" rot="10800000">
            <a:off x="5173821" y="2244815"/>
            <a:ext cx="699600" cy="2229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5"/>
          <p:cNvCxnSpPr>
            <a:endCxn id="220" idx="3"/>
          </p:cNvCxnSpPr>
          <p:nvPr/>
        </p:nvCxnSpPr>
        <p:spPr>
          <a:xfrm rot="10800000">
            <a:off x="3253575" y="2244815"/>
            <a:ext cx="720900" cy="218100"/>
          </a:xfrm>
          <a:prstGeom prst="straightConnector1">
            <a:avLst/>
          </a:prstGeom>
          <a:noFill/>
          <a:ln cap="flat" cmpd="sng" w="38100">
            <a:solidFill>
              <a:srgbClr val="96333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25"/>
          <p:cNvCxnSpPr>
            <a:stCxn id="229" idx="4"/>
          </p:cNvCxnSpPr>
          <p:nvPr/>
        </p:nvCxnSpPr>
        <p:spPr>
          <a:xfrm>
            <a:off x="4916862" y="2969548"/>
            <a:ext cx="378300" cy="497400"/>
          </a:xfrm>
          <a:prstGeom prst="straightConnector1">
            <a:avLst/>
          </a:prstGeom>
          <a:noFill/>
          <a:ln cap="flat" cmpd="sng" w="38100">
            <a:solidFill>
              <a:srgbClr val="1C3AA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5"/>
          <p:cNvSpPr/>
          <p:nvPr/>
        </p:nvSpPr>
        <p:spPr>
          <a:xfrm>
            <a:off x="3938250" y="2173950"/>
            <a:ext cx="1267500" cy="95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4058400" y="2264063"/>
            <a:ext cx="1027200" cy="77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4149450" y="2332350"/>
            <a:ext cx="845100" cy="63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atrick Hand SC"/>
                <a:ea typeface="Patrick Hand SC"/>
                <a:cs typeface="Patrick Hand SC"/>
                <a:sym typeface="Patrick Hand SC"/>
              </a:rPr>
              <a:t>IoT</a:t>
            </a:r>
            <a:endParaRPr b="1" sz="2000"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048" y="1018976"/>
            <a:ext cx="313425" cy="3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425" y="1887506"/>
            <a:ext cx="313425" cy="3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5676" y="1927012"/>
            <a:ext cx="283725" cy="2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8142" y="3507813"/>
            <a:ext cx="391800" cy="34215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>
            <p:ph idx="1" type="body"/>
          </p:nvPr>
        </p:nvSpPr>
        <p:spPr>
          <a:xfrm>
            <a:off x="1340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1000"/>
              </a:spcAft>
              <a:buNone/>
            </a:pPr>
            <a:r>
              <a:rPr lang="en"/>
              <a:t>IoT’s basic building blocks: from technology to human value.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151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Conclusions &amp; Future work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List Publications</a:t>
            </a:r>
            <a:endParaRPr sz="4000"/>
          </a:p>
        </p:txBody>
      </p:sp>
      <p:sp>
        <p:nvSpPr>
          <p:cNvPr id="2756" name="Google Shape;2756;p151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7" name="Google Shape;2757;p151"/>
          <p:cNvSpPr txBox="1"/>
          <p:nvPr/>
        </p:nvSpPr>
        <p:spPr>
          <a:xfrm>
            <a:off x="246900" y="1035563"/>
            <a:ext cx="8650200" cy="30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rgbClr val="2185C5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Sistemas de Transporte Inteligentes: Conceitos, Aplicações e Desafios</a:t>
            </a:r>
            <a:endParaRPr b="1" sz="1600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SBRC Chapter Book 2016</a:t>
            </a:r>
            <a:endParaRPr b="1" sz="1600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rgbClr val="2185C5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Towards intra-vehicular sensor data fusion</a:t>
            </a:r>
            <a:endParaRPr b="1" sz="1600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IEEE </a:t>
            </a:r>
            <a:r>
              <a:rPr lang="en"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ITSC 2016</a:t>
            </a:r>
            <a:endParaRPr b="1" sz="16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rgbClr val="2185C5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Emerging Wireless Communication and Network Technologies: Principle, Paradigm and Performance </a:t>
            </a:r>
            <a:endParaRPr b="1" sz="1600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Springer Chapter Book 2017</a:t>
            </a:r>
            <a:endParaRPr b="1" sz="16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rgbClr val="2185C5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CGR: Centrality-basedgreen routing for Low-power and Lossy Networks</a:t>
            </a:r>
            <a:endParaRPr b="1" sz="1600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Computer Networks 2017</a:t>
            </a:r>
            <a:endParaRPr sz="16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rgbClr val="2185C5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T-MAPS: Modelo de Descrição do Cenário de Trânsito Baseado no Twitter</a:t>
            </a:r>
            <a:endParaRPr b="1" sz="1600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SBRC 2017</a:t>
            </a:r>
            <a:endParaRPr sz="16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rgbClr val="2185C5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Enriching Traffic Information with a Spatiotemporal Model based on Social Media</a:t>
            </a:r>
            <a:endParaRPr b="1" sz="1600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IEEE </a:t>
            </a:r>
            <a:r>
              <a:rPr lang="en"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ISCC 2018</a:t>
            </a:r>
            <a:endParaRPr b="1" sz="16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152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Conclusions &amp; Future work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Ongoing</a:t>
            </a:r>
            <a:endParaRPr sz="4000"/>
          </a:p>
        </p:txBody>
      </p:sp>
      <p:sp>
        <p:nvSpPr>
          <p:cNvPr id="2763" name="Google Shape;2763;p152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4" name="Google Shape;2764;p152"/>
          <p:cNvSpPr txBox="1"/>
          <p:nvPr/>
        </p:nvSpPr>
        <p:spPr>
          <a:xfrm>
            <a:off x="246900" y="1092938"/>
            <a:ext cx="8650200" cy="29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rgbClr val="F20253"/>
              </a:buClr>
              <a:buSzPts val="1600"/>
              <a:buFont typeface="Lato"/>
              <a:buAutoNum type="arabicPeriod"/>
            </a:pPr>
            <a:r>
              <a:rPr b="1" lang="en" sz="1600" u="sng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EXTENTION:</a:t>
            </a:r>
            <a:r>
              <a:rPr b="1" lang="en" sz="16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 Dribble</a:t>
            </a:r>
            <a:endParaRPr b="1" sz="16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&lt;to be defined&gt;</a:t>
            </a:r>
            <a:endParaRPr sz="16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rgbClr val="F20253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Internet of Things: from theory to practice</a:t>
            </a:r>
            <a:endParaRPr b="1" sz="16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IEEE Surveys and Tutorials</a:t>
            </a:r>
            <a:endParaRPr sz="16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rgbClr val="F20253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Internet of Things  meets  Mobility: Fundamentals, Trends and Challenges</a:t>
            </a:r>
            <a:endParaRPr b="1" sz="16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&lt;to be defined&gt;</a:t>
            </a:r>
            <a:endParaRPr sz="16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400"/>
              </a:spcBef>
              <a:spcAft>
                <a:spcPts val="0"/>
              </a:spcAft>
              <a:buClr>
                <a:srgbClr val="2185C5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Road data enrichment framework based on heterogeneous data fusion for ITS</a:t>
            </a:r>
            <a:endParaRPr b="1" sz="1600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Transactions on </a:t>
            </a:r>
            <a:r>
              <a:rPr lang="en"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Intelligent Transportation Systems 2020</a:t>
            </a:r>
            <a:endParaRPr sz="16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153"/>
          <p:cNvSpPr txBox="1"/>
          <p:nvPr>
            <p:ph type="title"/>
          </p:nvPr>
        </p:nvSpPr>
        <p:spPr>
          <a:xfrm>
            <a:off x="172900" y="5488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Submitted</a:t>
            </a:r>
            <a:endParaRPr/>
          </a:p>
        </p:txBody>
      </p:sp>
      <p:sp>
        <p:nvSpPr>
          <p:cNvPr id="2770" name="Google Shape;2770;p153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1" name="Google Shape;2771;p153"/>
          <p:cNvSpPr txBox="1"/>
          <p:nvPr/>
        </p:nvSpPr>
        <p:spPr>
          <a:xfrm>
            <a:off x="246900" y="1406138"/>
            <a:ext cx="8650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Clr>
                <a:srgbClr val="F20253"/>
              </a:buClr>
              <a:buSzPts val="2000"/>
              <a:buFont typeface="Lato"/>
              <a:buAutoNum type="arabicPeriod"/>
            </a:pPr>
            <a:r>
              <a:rPr b="1" lang="en" sz="20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Internet of Things  meets  Mobility: Fundamentals, Trends and Challenges</a:t>
            </a:r>
            <a:endParaRPr b="1" sz="20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IEEE Network: Internet of Things for Smart Cities: Technologies and Applications</a:t>
            </a:r>
            <a:endParaRPr b="1" sz="18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2" name="Google Shape;2772;p153"/>
          <p:cNvSpPr txBox="1"/>
          <p:nvPr>
            <p:ph type="title"/>
          </p:nvPr>
        </p:nvSpPr>
        <p:spPr>
          <a:xfrm>
            <a:off x="172900" y="2349113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Ongoing</a:t>
            </a:r>
            <a:endParaRPr/>
          </a:p>
        </p:txBody>
      </p:sp>
      <p:sp>
        <p:nvSpPr>
          <p:cNvPr id="2773" name="Google Shape;2773;p153"/>
          <p:cNvSpPr txBox="1"/>
          <p:nvPr/>
        </p:nvSpPr>
        <p:spPr>
          <a:xfrm>
            <a:off x="246900" y="3206363"/>
            <a:ext cx="8650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Clr>
                <a:srgbClr val="F20253"/>
              </a:buClr>
              <a:buSzPts val="2000"/>
              <a:buFont typeface="Lato"/>
              <a:buAutoNum type="arabicPeriod"/>
            </a:pPr>
            <a:r>
              <a:rPr b="1" lang="en" sz="20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Beacon-Timer: A learn-based timer selector for IoT</a:t>
            </a:r>
            <a:endParaRPr b="1" sz="20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Clr>
                <a:srgbClr val="F20253"/>
              </a:buClr>
              <a:buSzPts val="2000"/>
              <a:buFont typeface="Lato"/>
              <a:buAutoNum type="arabicPeriod"/>
            </a:pPr>
            <a:r>
              <a:rPr b="1" lang="en" sz="20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A tutorial of Internet of Things and mobility</a:t>
            </a:r>
            <a:endParaRPr b="1" sz="20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IEEE Surveys and Tutorials</a:t>
            </a:r>
            <a:endParaRPr b="1" sz="13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154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Summary of </a:t>
            </a:r>
            <a:r>
              <a:rPr lang="en" sz="2400" u="sng"/>
              <a:t>next steps</a:t>
            </a:r>
            <a:endParaRPr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𝝻Matrix Extensions</a:t>
            </a:r>
            <a:endParaRPr sz="2800">
              <a:solidFill>
                <a:srgbClr val="F20253"/>
              </a:solidFill>
            </a:endParaRPr>
          </a:p>
        </p:txBody>
      </p:sp>
      <p:sp>
        <p:nvSpPr>
          <p:cNvPr id="2779" name="Google Shape;2779;p154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0" name="Google Shape;2780;p154"/>
          <p:cNvSpPr txBox="1"/>
          <p:nvPr>
            <p:ph idx="1" type="body"/>
          </p:nvPr>
        </p:nvSpPr>
        <p:spPr>
          <a:xfrm>
            <a:off x="893700" y="1373588"/>
            <a:ext cx="75870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Mobility Detection</a:t>
            </a:r>
            <a:endParaRPr/>
          </a:p>
        </p:txBody>
      </p:sp>
      <p:pic>
        <p:nvPicPr>
          <p:cNvPr id="2781" name="Google Shape;2781;p154"/>
          <p:cNvPicPr preferRelativeResize="0"/>
          <p:nvPr/>
        </p:nvPicPr>
        <p:blipFill rotWithShape="1">
          <a:blip r:embed="rId3">
            <a:alphaModFix/>
          </a:blip>
          <a:srcRect b="7778" l="0" r="0" t="14285"/>
          <a:stretch/>
        </p:blipFill>
        <p:spPr>
          <a:xfrm>
            <a:off x="1714500" y="1872188"/>
            <a:ext cx="5715000" cy="27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85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155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Summary of </a:t>
            </a:r>
            <a:r>
              <a:rPr lang="en" sz="2400" u="sng"/>
              <a:t>next steps</a:t>
            </a:r>
            <a:endParaRPr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/>
              <a:t>𝝻</a:t>
            </a:r>
            <a:r>
              <a:rPr lang="en" sz="4000" u="sng"/>
              <a:t>Matrix Extensions</a:t>
            </a:r>
            <a:endParaRPr sz="2800">
              <a:solidFill>
                <a:srgbClr val="F20253"/>
              </a:solidFill>
            </a:endParaRPr>
          </a:p>
        </p:txBody>
      </p:sp>
      <p:sp>
        <p:nvSpPr>
          <p:cNvPr id="2787" name="Google Shape;2787;p155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8" name="Google Shape;2788;p155"/>
          <p:cNvSpPr txBox="1"/>
          <p:nvPr>
            <p:ph idx="1" type="body"/>
          </p:nvPr>
        </p:nvSpPr>
        <p:spPr>
          <a:xfrm>
            <a:off x="893700" y="1373588"/>
            <a:ext cx="75870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Mobility Detection</a:t>
            </a:r>
            <a:endParaRPr/>
          </a:p>
          <a:p>
            <a:pPr indent="-419100" lvl="0" marL="457200" rtl="0" algn="just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Inter-domain routing with </a:t>
            </a:r>
            <a:r>
              <a:rPr lang="en"/>
              <a:t>𝞵</a:t>
            </a:r>
            <a:r>
              <a:rPr lang="en"/>
              <a:t>Matrix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92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156"/>
          <p:cNvSpPr txBox="1"/>
          <p:nvPr>
            <p:ph idx="1" type="body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156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185C5"/>
                </a:solidFill>
              </a:rPr>
              <a:t>‹#›</a:t>
            </a:fld>
            <a:endParaRPr>
              <a:solidFill>
                <a:srgbClr val="2185C5"/>
              </a:solidFill>
            </a:endParaRPr>
          </a:p>
        </p:txBody>
      </p:sp>
      <p:pic>
        <p:nvPicPr>
          <p:cNvPr id="2795" name="Google Shape;2795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50" y="1128122"/>
            <a:ext cx="5522174" cy="288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p157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Summary of next steps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IoT on 5G context</a:t>
            </a:r>
            <a:endParaRPr sz="2800">
              <a:solidFill>
                <a:srgbClr val="F20253"/>
              </a:solidFill>
            </a:endParaRPr>
          </a:p>
        </p:txBody>
      </p:sp>
      <p:sp>
        <p:nvSpPr>
          <p:cNvPr id="2801" name="Google Shape;2801;p157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2" name="Google Shape;2802;p157"/>
          <p:cNvPicPr preferRelativeResize="0"/>
          <p:nvPr/>
        </p:nvPicPr>
        <p:blipFill rotWithShape="1">
          <a:blip r:embed="rId3">
            <a:alphaModFix/>
          </a:blip>
          <a:srcRect b="0" l="0" r="78129" t="0"/>
          <a:stretch/>
        </p:blipFill>
        <p:spPr>
          <a:xfrm>
            <a:off x="1038225" y="1875244"/>
            <a:ext cx="1545725" cy="1393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6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p158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Summary of next steps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IoT on 5G context</a:t>
            </a:r>
            <a:endParaRPr sz="2800">
              <a:solidFill>
                <a:srgbClr val="F20253"/>
              </a:solidFill>
            </a:endParaRPr>
          </a:p>
        </p:txBody>
      </p:sp>
      <p:sp>
        <p:nvSpPr>
          <p:cNvPr id="2808" name="Google Shape;2808;p158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9" name="Google Shape;2809;p158"/>
          <p:cNvPicPr preferRelativeResize="0"/>
          <p:nvPr/>
        </p:nvPicPr>
        <p:blipFill rotWithShape="1">
          <a:blip r:embed="rId3">
            <a:alphaModFix/>
          </a:blip>
          <a:srcRect b="0" l="0" r="58583" t="0"/>
          <a:stretch/>
        </p:blipFill>
        <p:spPr>
          <a:xfrm>
            <a:off x="1038225" y="1875244"/>
            <a:ext cx="2927075" cy="1393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3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p159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Summary of next steps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IoT on 5G context</a:t>
            </a:r>
            <a:endParaRPr sz="2800">
              <a:solidFill>
                <a:srgbClr val="F20253"/>
              </a:solidFill>
            </a:endParaRPr>
          </a:p>
        </p:txBody>
      </p:sp>
      <p:sp>
        <p:nvSpPr>
          <p:cNvPr id="2815" name="Google Shape;2815;p159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6" name="Google Shape;2816;p159"/>
          <p:cNvPicPr preferRelativeResize="0"/>
          <p:nvPr/>
        </p:nvPicPr>
        <p:blipFill rotWithShape="1">
          <a:blip r:embed="rId3">
            <a:alphaModFix/>
          </a:blip>
          <a:srcRect b="0" l="0" r="39729" t="0"/>
          <a:stretch/>
        </p:blipFill>
        <p:spPr>
          <a:xfrm>
            <a:off x="1038225" y="1875244"/>
            <a:ext cx="4259649" cy="1393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0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p160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Summary of next steps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IoT on 5G context</a:t>
            </a:r>
            <a:endParaRPr sz="2800">
              <a:solidFill>
                <a:srgbClr val="F20253"/>
              </a:solidFill>
            </a:endParaRPr>
          </a:p>
        </p:txBody>
      </p:sp>
      <p:sp>
        <p:nvSpPr>
          <p:cNvPr id="2822" name="Google Shape;2822;p160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3" name="Google Shape;2823;p160"/>
          <p:cNvPicPr preferRelativeResize="0"/>
          <p:nvPr/>
        </p:nvPicPr>
        <p:blipFill rotWithShape="1">
          <a:blip r:embed="rId3">
            <a:alphaModFix/>
          </a:blip>
          <a:srcRect b="0" l="0" r="20185" t="0"/>
          <a:stretch/>
        </p:blipFill>
        <p:spPr>
          <a:xfrm>
            <a:off x="1038225" y="1875244"/>
            <a:ext cx="5640999" cy="1393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1565175" y="1887515"/>
            <a:ext cx="1688400" cy="714600"/>
          </a:xfrm>
          <a:prstGeom prst="roundRect">
            <a:avLst>
              <a:gd fmla="val 16667" name="adj"/>
            </a:avLst>
          </a:prstGeom>
          <a:solidFill>
            <a:srgbClr val="963334"/>
          </a:solidFill>
          <a:ln cap="flat" cmpd="sng" w="9525">
            <a:solidFill>
              <a:srgbClr val="9633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Communication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Identification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3719298" y="1018969"/>
            <a:ext cx="1688400" cy="714600"/>
          </a:xfrm>
          <a:prstGeom prst="roundRect">
            <a:avLst>
              <a:gd fmla="val 16667" name="adj"/>
            </a:avLst>
          </a:prstGeom>
          <a:solidFill>
            <a:srgbClr val="FF9715"/>
          </a:solidFill>
          <a:ln cap="flat" cmpd="sng" w="9525">
            <a:solidFill>
              <a:srgbClr val="FF97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Sensors,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Energy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5873421" y="1887515"/>
            <a:ext cx="1688400" cy="714600"/>
          </a:xfrm>
          <a:prstGeom prst="roundRect">
            <a:avLst>
              <a:gd fmla="val 16667" name="adj"/>
            </a:avLst>
          </a:prstGeom>
          <a:solidFill>
            <a:srgbClr val="F20253"/>
          </a:solidFill>
          <a:ln cap="flat" cmpd="sng" w="9525">
            <a:solidFill>
              <a:srgbClr val="F202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Mobility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5229856" y="3450654"/>
            <a:ext cx="1688400" cy="714600"/>
          </a:xfrm>
          <a:prstGeom prst="roundRect">
            <a:avLst>
              <a:gd fmla="val 16667" name="adj"/>
            </a:avLst>
          </a:prstGeom>
          <a:solidFill>
            <a:srgbClr val="1C3AA9"/>
          </a:solidFill>
          <a:ln cap="flat" cmpd="sng" w="9525">
            <a:solidFill>
              <a:srgbClr val="1C3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Semantic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2208740" y="3450654"/>
            <a:ext cx="1688400" cy="714600"/>
          </a:xfrm>
          <a:prstGeom prst="roundRect">
            <a:avLst>
              <a:gd fmla="val 16667" name="adj"/>
            </a:avLst>
          </a:prstGeom>
          <a:solidFill>
            <a:srgbClr val="00A19A"/>
          </a:solidFill>
          <a:ln cap="flat" cmpd="sng" w="9525">
            <a:solidFill>
              <a:srgbClr val="00A1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Services</a:t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cxnSp>
        <p:nvCxnSpPr>
          <p:cNvPr id="247" name="Google Shape;247;p26"/>
          <p:cNvCxnSpPr>
            <a:stCxn id="248" idx="0"/>
            <a:endCxn id="243" idx="2"/>
          </p:cNvCxnSpPr>
          <p:nvPr/>
        </p:nvCxnSpPr>
        <p:spPr>
          <a:xfrm rot="10800000">
            <a:off x="4563600" y="1733550"/>
            <a:ext cx="8400" cy="440400"/>
          </a:xfrm>
          <a:prstGeom prst="straightConnector1">
            <a:avLst/>
          </a:prstGeom>
          <a:noFill/>
          <a:ln cap="flat" cmpd="sng" w="38100">
            <a:solidFill>
              <a:srgbClr val="FF971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26"/>
          <p:cNvCxnSpPr>
            <a:endCxn id="244" idx="1"/>
          </p:cNvCxnSpPr>
          <p:nvPr/>
        </p:nvCxnSpPr>
        <p:spPr>
          <a:xfrm flipH="1" rot="10800000">
            <a:off x="5173821" y="2244815"/>
            <a:ext cx="699600" cy="2229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6"/>
          <p:cNvCxnSpPr>
            <a:endCxn id="242" idx="3"/>
          </p:cNvCxnSpPr>
          <p:nvPr/>
        </p:nvCxnSpPr>
        <p:spPr>
          <a:xfrm rot="10800000">
            <a:off x="3253575" y="2244815"/>
            <a:ext cx="720900" cy="218100"/>
          </a:xfrm>
          <a:prstGeom prst="straightConnector1">
            <a:avLst/>
          </a:prstGeom>
          <a:noFill/>
          <a:ln cap="flat" cmpd="sng" w="38100">
            <a:solidFill>
              <a:srgbClr val="96333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26"/>
          <p:cNvCxnSpPr>
            <a:stCxn id="252" idx="2"/>
          </p:cNvCxnSpPr>
          <p:nvPr/>
        </p:nvCxnSpPr>
        <p:spPr>
          <a:xfrm flipH="1">
            <a:off x="3867738" y="2969548"/>
            <a:ext cx="359400" cy="516300"/>
          </a:xfrm>
          <a:prstGeom prst="straightConnector1">
            <a:avLst/>
          </a:prstGeom>
          <a:noFill/>
          <a:ln cap="flat" cmpd="sng" w="38100">
            <a:solidFill>
              <a:srgbClr val="00A19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26"/>
          <p:cNvCxnSpPr>
            <a:stCxn id="252" idx="4"/>
          </p:cNvCxnSpPr>
          <p:nvPr/>
        </p:nvCxnSpPr>
        <p:spPr>
          <a:xfrm>
            <a:off x="4916862" y="2969548"/>
            <a:ext cx="378300" cy="497400"/>
          </a:xfrm>
          <a:prstGeom prst="straightConnector1">
            <a:avLst/>
          </a:prstGeom>
          <a:noFill/>
          <a:ln cap="flat" cmpd="sng" w="38100">
            <a:solidFill>
              <a:srgbClr val="1C3AA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26"/>
          <p:cNvSpPr/>
          <p:nvPr/>
        </p:nvSpPr>
        <p:spPr>
          <a:xfrm>
            <a:off x="3938250" y="2173950"/>
            <a:ext cx="1267500" cy="95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4058400" y="2264063"/>
            <a:ext cx="1027200" cy="77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4149450" y="2332350"/>
            <a:ext cx="845100" cy="63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atrick Hand SC"/>
                <a:ea typeface="Patrick Hand SC"/>
                <a:cs typeface="Patrick Hand SC"/>
                <a:sym typeface="Patrick Hand SC"/>
              </a:rPr>
              <a:t>IoT</a:t>
            </a:r>
            <a:endParaRPr b="1" sz="2000"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048" y="1018976"/>
            <a:ext cx="313425" cy="3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0425" y="1887506"/>
            <a:ext cx="313425" cy="3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5676" y="1927012"/>
            <a:ext cx="283725" cy="2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8142" y="3507813"/>
            <a:ext cx="391800" cy="342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7060" y="3507823"/>
            <a:ext cx="391800" cy="34214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6"/>
          <p:cNvSpPr txBox="1"/>
          <p:nvPr>
            <p:ph idx="1" type="body"/>
          </p:nvPr>
        </p:nvSpPr>
        <p:spPr>
          <a:xfrm>
            <a:off x="1340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1000"/>
              </a:spcAft>
              <a:buNone/>
            </a:pPr>
            <a:r>
              <a:rPr lang="en"/>
              <a:t>IoT’s basic building blocks: from technology to human value.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7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p161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Summary of next steps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IoT on 5G context</a:t>
            </a:r>
            <a:endParaRPr sz="2800">
              <a:solidFill>
                <a:srgbClr val="F20253"/>
              </a:solidFill>
            </a:endParaRPr>
          </a:p>
        </p:txBody>
      </p:sp>
      <p:sp>
        <p:nvSpPr>
          <p:cNvPr id="2829" name="Google Shape;2829;p161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0" name="Google Shape;2830;p161"/>
          <p:cNvPicPr preferRelativeResize="0"/>
          <p:nvPr/>
        </p:nvPicPr>
        <p:blipFill rotWithShape="1">
          <a:blip r:embed="rId3">
            <a:alphaModFix/>
          </a:blip>
          <a:srcRect b="0" l="0" r="1332" t="0"/>
          <a:stretch/>
        </p:blipFill>
        <p:spPr>
          <a:xfrm>
            <a:off x="1038225" y="1875244"/>
            <a:ext cx="5230200" cy="1393031"/>
          </a:xfrm>
          <a:prstGeom prst="rect">
            <a:avLst/>
          </a:prstGeom>
          <a:noFill/>
          <a:ln>
            <a:noFill/>
          </a:ln>
        </p:spPr>
      </p:pic>
      <p:sp>
        <p:nvSpPr>
          <p:cNvPr id="2831" name="Google Shape;2831;p161"/>
          <p:cNvSpPr txBox="1"/>
          <p:nvPr/>
        </p:nvSpPr>
        <p:spPr>
          <a:xfrm>
            <a:off x="3261900" y="4731919"/>
            <a:ext cx="46317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E9E9E"/>
                </a:solidFill>
              </a:rPr>
              <a:t>Fonte:IEEE 5G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p162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Summary of next steps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IoT on 5G context</a:t>
            </a:r>
            <a:endParaRPr sz="2800">
              <a:solidFill>
                <a:srgbClr val="F20253"/>
              </a:solidFill>
            </a:endParaRPr>
          </a:p>
        </p:txBody>
      </p:sp>
      <p:sp>
        <p:nvSpPr>
          <p:cNvPr id="2837" name="Google Shape;2837;p162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8" name="Google Shape;2838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00" y="1628119"/>
            <a:ext cx="6000750" cy="3043238"/>
          </a:xfrm>
          <a:prstGeom prst="rect">
            <a:avLst/>
          </a:prstGeom>
          <a:noFill/>
          <a:ln>
            <a:noFill/>
          </a:ln>
        </p:spPr>
      </p:pic>
      <p:sp>
        <p:nvSpPr>
          <p:cNvPr id="2839" name="Google Shape;2839;p162"/>
          <p:cNvSpPr txBox="1"/>
          <p:nvPr/>
        </p:nvSpPr>
        <p:spPr>
          <a:xfrm>
            <a:off x="3261900" y="4731919"/>
            <a:ext cx="46317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E9E9E"/>
                </a:solidFill>
              </a:rPr>
              <a:t>Fonte:IEEE 5G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3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163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Summary of next steps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Social IoT</a:t>
            </a:r>
            <a:endParaRPr sz="2800">
              <a:solidFill>
                <a:srgbClr val="F20253"/>
              </a:solidFill>
            </a:endParaRPr>
          </a:p>
        </p:txBody>
      </p:sp>
      <p:sp>
        <p:nvSpPr>
          <p:cNvPr id="2845" name="Google Shape;2845;p163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6" name="Google Shape;2846;p163"/>
          <p:cNvSpPr txBox="1"/>
          <p:nvPr>
            <p:ph idx="1" type="body"/>
          </p:nvPr>
        </p:nvSpPr>
        <p:spPr>
          <a:xfrm>
            <a:off x="893700" y="1373588"/>
            <a:ext cx="75870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Mobility pattern</a:t>
            </a:r>
            <a:endParaRPr/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Human like?</a:t>
            </a:r>
            <a:endParaRPr/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Non-human like?</a:t>
            </a:r>
            <a:endParaRPr/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Hybrid?</a:t>
            </a:r>
            <a:endParaRPr/>
          </a:p>
        </p:txBody>
      </p:sp>
      <p:grpSp>
        <p:nvGrpSpPr>
          <p:cNvPr id="2847" name="Google Shape;2847;p163"/>
          <p:cNvGrpSpPr/>
          <p:nvPr/>
        </p:nvGrpSpPr>
        <p:grpSpPr>
          <a:xfrm>
            <a:off x="201150" y="2675606"/>
            <a:ext cx="4704000" cy="1907344"/>
            <a:chOff x="201150" y="3567475"/>
            <a:chExt cx="4704000" cy="2543125"/>
          </a:xfrm>
        </p:grpSpPr>
        <p:sp>
          <p:nvSpPr>
            <p:cNvPr id="2848" name="Google Shape;2848;p163"/>
            <p:cNvSpPr/>
            <p:nvPr/>
          </p:nvSpPr>
          <p:spPr>
            <a:xfrm>
              <a:off x="1381350" y="5492900"/>
              <a:ext cx="1495200" cy="6177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atrick Hand SC"/>
                  <a:ea typeface="Patrick Hand SC"/>
                  <a:cs typeface="Patrick Hand SC"/>
                  <a:sym typeface="Patrick Hand SC"/>
                </a:rPr>
                <a:t>Restaurant</a:t>
              </a:r>
              <a:endParaRPr sz="1800">
                <a:latin typeface="Patrick Hand SC"/>
                <a:ea typeface="Patrick Hand SC"/>
                <a:cs typeface="Patrick Hand SC"/>
                <a:sym typeface="Patrick Hand SC"/>
              </a:endParaRPr>
            </a:p>
          </p:txBody>
        </p:sp>
        <p:sp>
          <p:nvSpPr>
            <p:cNvPr id="2849" name="Google Shape;2849;p163"/>
            <p:cNvSpPr/>
            <p:nvPr/>
          </p:nvSpPr>
          <p:spPr>
            <a:xfrm>
              <a:off x="201150" y="4215200"/>
              <a:ext cx="1495200" cy="6177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atrick Hand SC"/>
                  <a:ea typeface="Patrick Hand SC"/>
                  <a:cs typeface="Patrick Hand SC"/>
                  <a:sym typeface="Patrick Hand SC"/>
                </a:rPr>
                <a:t>Home</a:t>
              </a:r>
              <a:endParaRPr sz="1800">
                <a:latin typeface="Patrick Hand SC"/>
                <a:ea typeface="Patrick Hand SC"/>
                <a:cs typeface="Patrick Hand SC"/>
                <a:sym typeface="Patrick Hand SC"/>
              </a:endParaRPr>
            </a:p>
          </p:txBody>
        </p:sp>
        <p:sp>
          <p:nvSpPr>
            <p:cNvPr id="2850" name="Google Shape;2850;p163"/>
            <p:cNvSpPr/>
            <p:nvPr/>
          </p:nvSpPr>
          <p:spPr>
            <a:xfrm>
              <a:off x="2433700" y="4215200"/>
              <a:ext cx="1495200" cy="6177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atrick Hand SC"/>
                  <a:ea typeface="Patrick Hand SC"/>
                  <a:cs typeface="Patrick Hand SC"/>
                  <a:sym typeface="Patrick Hand SC"/>
                </a:rPr>
                <a:t>Work</a:t>
              </a:r>
              <a:endParaRPr sz="1800">
                <a:latin typeface="Patrick Hand SC"/>
                <a:ea typeface="Patrick Hand SC"/>
                <a:cs typeface="Patrick Hand SC"/>
                <a:sym typeface="Patrick Hand SC"/>
              </a:endParaRPr>
            </a:p>
          </p:txBody>
        </p:sp>
        <p:cxnSp>
          <p:nvCxnSpPr>
            <p:cNvPr id="2851" name="Google Shape;2851;p163"/>
            <p:cNvCxnSpPr>
              <a:stCxn id="2849" idx="0"/>
              <a:endCxn id="2850" idx="0"/>
            </p:cNvCxnSpPr>
            <p:nvPr/>
          </p:nvCxnSpPr>
          <p:spPr>
            <a:xfrm flipH="1" rot="-5400000">
              <a:off x="2064750" y="3099200"/>
              <a:ext cx="600" cy="2232600"/>
            </a:xfrm>
            <a:prstGeom prst="bentConnector3">
              <a:avLst>
                <a:gd fmla="val -39687500" name="adj1"/>
              </a:avLst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852" name="Google Shape;2852;p163"/>
            <p:cNvCxnSpPr>
              <a:stCxn id="2850" idx="3"/>
              <a:endCxn id="2848" idx="3"/>
            </p:cNvCxnSpPr>
            <p:nvPr/>
          </p:nvCxnSpPr>
          <p:spPr>
            <a:xfrm flipH="1">
              <a:off x="2876500" y="4524050"/>
              <a:ext cx="1052400" cy="1277700"/>
            </a:xfrm>
            <a:prstGeom prst="bentConnector3">
              <a:avLst>
                <a:gd fmla="val -22627" name="adj1"/>
              </a:avLst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853" name="Google Shape;2853;p163"/>
            <p:cNvCxnSpPr>
              <a:stCxn id="2848" idx="0"/>
              <a:endCxn id="2850" idx="2"/>
            </p:cNvCxnSpPr>
            <p:nvPr/>
          </p:nvCxnSpPr>
          <p:spPr>
            <a:xfrm rot="-5400000">
              <a:off x="2325150" y="4636700"/>
              <a:ext cx="660000" cy="10524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854" name="Google Shape;2854;p163"/>
            <p:cNvCxnSpPr>
              <a:stCxn id="2850" idx="1"/>
              <a:endCxn id="2849" idx="3"/>
            </p:cNvCxnSpPr>
            <p:nvPr/>
          </p:nvCxnSpPr>
          <p:spPr>
            <a:xfrm flipH="1">
              <a:off x="1696300" y="4524050"/>
              <a:ext cx="737400" cy="600"/>
            </a:xfrm>
            <a:prstGeom prst="bentConnector3">
              <a:avLst>
                <a:gd fmla="val 49997" name="adj1"/>
              </a:avLst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855" name="Google Shape;2855;p163"/>
            <p:cNvSpPr txBox="1"/>
            <p:nvPr/>
          </p:nvSpPr>
          <p:spPr>
            <a:xfrm>
              <a:off x="948750" y="3567475"/>
              <a:ext cx="666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aleway"/>
                  <a:ea typeface="Raleway"/>
                  <a:cs typeface="Raleway"/>
                  <a:sym typeface="Raleway"/>
                </a:rPr>
                <a:t>(1)</a:t>
              </a:r>
              <a:endParaRPr sz="20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56" name="Google Shape;2856;p163"/>
            <p:cNvSpPr txBox="1"/>
            <p:nvPr/>
          </p:nvSpPr>
          <p:spPr>
            <a:xfrm>
              <a:off x="4238850" y="4415000"/>
              <a:ext cx="666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aleway"/>
                  <a:ea typeface="Raleway"/>
                  <a:cs typeface="Raleway"/>
                  <a:sym typeface="Raleway"/>
                </a:rPr>
                <a:t>(2)</a:t>
              </a:r>
              <a:endParaRPr sz="20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57" name="Google Shape;2857;p163"/>
            <p:cNvSpPr txBox="1"/>
            <p:nvPr/>
          </p:nvSpPr>
          <p:spPr>
            <a:xfrm>
              <a:off x="1953275" y="4799825"/>
              <a:ext cx="666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aleway"/>
                  <a:ea typeface="Raleway"/>
                  <a:cs typeface="Raleway"/>
                  <a:sym typeface="Raleway"/>
                </a:rPr>
                <a:t>(3)</a:t>
              </a:r>
              <a:endParaRPr sz="20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58" name="Google Shape;2858;p163"/>
            <p:cNvSpPr txBox="1"/>
            <p:nvPr/>
          </p:nvSpPr>
          <p:spPr>
            <a:xfrm>
              <a:off x="1731875" y="4106750"/>
              <a:ext cx="666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aleway"/>
                  <a:ea typeface="Raleway"/>
                  <a:cs typeface="Raleway"/>
                  <a:sym typeface="Raleway"/>
                </a:rPr>
                <a:t>(4)</a:t>
              </a:r>
              <a:endParaRPr sz="20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2859" name="Google Shape;2859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388" y="2211234"/>
            <a:ext cx="2321719" cy="2721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164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cknowledgement</a:t>
            </a:r>
            <a:endParaRPr/>
          </a:p>
        </p:txBody>
      </p:sp>
      <p:sp>
        <p:nvSpPr>
          <p:cNvPr id="2865" name="Google Shape;2865;p164"/>
          <p:cNvSpPr txBox="1"/>
          <p:nvPr>
            <p:ph idx="1" type="body"/>
          </p:nvPr>
        </p:nvSpPr>
        <p:spPr>
          <a:xfrm>
            <a:off x="290600" y="1063238"/>
            <a:ext cx="8553000" cy="38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My warm thanks to everyone who supported me and contributed in different ways to the development of this work.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Thanks to my advisors for their guidance and expertise were </a:t>
            </a:r>
            <a:r>
              <a:rPr lang="en" sz="2400"/>
              <a:t>fundamental</a:t>
            </a:r>
            <a:r>
              <a:rPr lang="en" sz="2400"/>
              <a:t> in the formulating of the research topic and methodology. </a:t>
            </a:r>
            <a:endParaRPr sz="24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I also want to thank my family and dear friends for affection, encouragement, and friendship.</a:t>
            </a:r>
            <a:endParaRPr sz="2400"/>
          </a:p>
        </p:txBody>
      </p:sp>
      <p:sp>
        <p:nvSpPr>
          <p:cNvPr id="2866" name="Google Shape;2866;p164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67" name="Google Shape;2867;p164"/>
          <p:cNvCxnSpPr/>
          <p:nvPr/>
        </p:nvCxnSpPr>
        <p:spPr>
          <a:xfrm>
            <a:off x="682950" y="1996369"/>
            <a:ext cx="7778100" cy="0"/>
          </a:xfrm>
          <a:prstGeom prst="straightConnector1">
            <a:avLst/>
          </a:prstGeom>
          <a:noFill/>
          <a:ln cap="flat" cmpd="sng" w="9525">
            <a:solidFill>
              <a:srgbClr val="7ECEFD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868" name="Google Shape;2868;p164"/>
          <p:cNvCxnSpPr/>
          <p:nvPr/>
        </p:nvCxnSpPr>
        <p:spPr>
          <a:xfrm>
            <a:off x="682950" y="3206700"/>
            <a:ext cx="7778100" cy="0"/>
          </a:xfrm>
          <a:prstGeom prst="straightConnector1">
            <a:avLst/>
          </a:prstGeom>
          <a:noFill/>
          <a:ln cap="flat" cmpd="sng" w="9525">
            <a:solidFill>
              <a:srgbClr val="7ECEFD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2869" name="Google Shape;2869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00" y="4318575"/>
            <a:ext cx="1670906" cy="60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0" name="Google Shape;2870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7534" y="4299412"/>
            <a:ext cx="1457356" cy="607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1" name="Google Shape;2871;p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2275" y="4240838"/>
            <a:ext cx="968174" cy="6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2" name="Google Shape;2872;p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9300" y="4279181"/>
            <a:ext cx="706005" cy="64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3" name="Google Shape;2873;p1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9175" y="4372509"/>
            <a:ext cx="1404037" cy="421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165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Summary of </a:t>
            </a:r>
            <a:r>
              <a:rPr lang="en" sz="2400" u="sng"/>
              <a:t>next steps</a:t>
            </a:r>
            <a:endParaRPr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Mobile Agents and IoT</a:t>
            </a:r>
            <a:endParaRPr sz="2800">
              <a:solidFill>
                <a:srgbClr val="F20253"/>
              </a:solidFill>
            </a:endParaRPr>
          </a:p>
        </p:txBody>
      </p:sp>
      <p:sp>
        <p:nvSpPr>
          <p:cNvPr id="2879" name="Google Shape;2879;p165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0" name="Google Shape;2880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449" y="1388006"/>
            <a:ext cx="6297244" cy="2938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166"/>
          <p:cNvSpPr txBox="1"/>
          <p:nvPr>
            <p:ph idx="4294967295" type="ctrTitle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7ECEFD"/>
                </a:solidFill>
              </a:rPr>
              <a:t>Thanks!</a:t>
            </a:r>
            <a:endParaRPr sz="6000">
              <a:solidFill>
                <a:srgbClr val="7ECEFD"/>
              </a:solidFill>
            </a:endParaRPr>
          </a:p>
        </p:txBody>
      </p:sp>
      <p:sp>
        <p:nvSpPr>
          <p:cNvPr id="2886" name="Google Shape;2886;p166"/>
          <p:cNvSpPr txBox="1"/>
          <p:nvPr>
            <p:ph idx="4294967295" type="subTitle"/>
          </p:nvPr>
        </p:nvSpPr>
        <p:spPr>
          <a:xfrm>
            <a:off x="916025" y="1754213"/>
            <a:ext cx="5561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Any questions?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2887" name="Google Shape;2887;p166"/>
          <p:cNvSpPr txBox="1"/>
          <p:nvPr>
            <p:ph idx="4294967295" type="body"/>
          </p:nvPr>
        </p:nvSpPr>
        <p:spPr>
          <a:xfrm>
            <a:off x="916025" y="2759006"/>
            <a:ext cx="5561100" cy="19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You can find me at: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bruno.ps@dcc.ufmg.br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888" name="Google Shape;2888;p166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167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Summary of </a:t>
            </a:r>
            <a:r>
              <a:rPr lang="en" sz="2400" u="sng"/>
              <a:t>next steps</a:t>
            </a:r>
            <a:endParaRPr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/>
              <a:t>Planned Schedule </a:t>
            </a:r>
            <a:endParaRPr sz="2800">
              <a:solidFill>
                <a:srgbClr val="F20253"/>
              </a:solidFill>
            </a:endParaRPr>
          </a:p>
        </p:txBody>
      </p:sp>
      <p:sp>
        <p:nvSpPr>
          <p:cNvPr id="2894" name="Google Shape;2894;p167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95" name="Google Shape;2895;p167"/>
          <p:cNvGraphicFramePr/>
          <p:nvPr/>
        </p:nvGraphicFramePr>
        <p:xfrm>
          <a:off x="300475" y="1063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{4C1F7797-27E0-4A7F-A8AB-95943BB47BC6}</a:tableStyleId>
              </a:tblPr>
              <a:tblGrid>
                <a:gridCol w="4016875"/>
                <a:gridCol w="31480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022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Activities</a:t>
                      </a:r>
                      <a:endParaRPr b="1" sz="17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 gridSpan="1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Month</a:t>
                      </a:r>
                      <a:endParaRPr b="1" sz="17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022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1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2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3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4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5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6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7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8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9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10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11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12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</a:tr>
              <a:tr h="48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μMatrix Extensions: mobility detection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μMatrix Extensions: inter-domain routing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Social IoT mobility model and applications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Mobile Agents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5G and IoT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Writing pub. and final dissertation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Final presentation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168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Summary of </a:t>
            </a:r>
            <a:r>
              <a:rPr lang="en" sz="2400" u="sng"/>
              <a:t>next steps</a:t>
            </a:r>
            <a:endParaRPr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/>
              <a:t>Planned Schedule </a:t>
            </a:r>
            <a:endParaRPr sz="2800">
              <a:solidFill>
                <a:srgbClr val="F20253"/>
              </a:solidFill>
            </a:endParaRPr>
          </a:p>
        </p:txBody>
      </p:sp>
      <p:sp>
        <p:nvSpPr>
          <p:cNvPr id="2901" name="Google Shape;2901;p168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902" name="Google Shape;2902;p168"/>
          <p:cNvGraphicFramePr/>
          <p:nvPr/>
        </p:nvGraphicFramePr>
        <p:xfrm>
          <a:off x="300475" y="1063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{4C1F7797-27E0-4A7F-A8AB-95943BB47BC6}</a:tableStyleId>
              </a:tblPr>
              <a:tblGrid>
                <a:gridCol w="4016875"/>
                <a:gridCol w="31480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022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Activities</a:t>
                      </a:r>
                      <a:endParaRPr b="1" sz="17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 gridSpan="1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Month</a:t>
                      </a:r>
                      <a:endParaRPr b="1" sz="17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022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1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2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3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4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5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6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7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8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9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10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11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12</a:t>
                      </a:r>
                      <a:endParaRPr b="1" sz="1400"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</a:tr>
              <a:tr h="48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μMatrix Extensions: mobility detection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20253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X</a:t>
                      </a:r>
                      <a:endParaRPr b="1" sz="1500">
                        <a:solidFill>
                          <a:srgbClr val="F20253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20253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X</a:t>
                      </a:r>
                      <a:endParaRPr b="1" sz="1500">
                        <a:solidFill>
                          <a:srgbClr val="F20253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F20253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b="1" sz="1500">
                        <a:solidFill>
                          <a:srgbClr val="F20253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μMatrix Extensions: inter-domain routing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Social IoT mobility model and applications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Mobile Agents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5G and IoT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Writing pub. and final dissertation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20253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X</a:t>
                      </a:r>
                      <a:endParaRPr b="1" sz="1500">
                        <a:solidFill>
                          <a:srgbClr val="F20253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F20253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b="1" sz="1500">
                        <a:solidFill>
                          <a:srgbClr val="F20253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Final presentation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/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7ABBC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◾</a:t>
                      </a:r>
                      <a:endParaRPr sz="1500">
                        <a:solidFill>
                          <a:srgbClr val="97ABBC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T="14300" marB="14300" marR="28575" marL="28575" anchor="ctr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169"/>
          <p:cNvSpPr txBox="1"/>
          <p:nvPr>
            <p:ph idx="1" type="body"/>
          </p:nvPr>
        </p:nvSpPr>
        <p:spPr>
          <a:xfrm>
            <a:off x="893625" y="1200150"/>
            <a:ext cx="38364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169"/>
          <p:cNvSpPr txBox="1"/>
          <p:nvPr>
            <p:ph type="title"/>
          </p:nvPr>
        </p:nvSpPr>
        <p:spPr>
          <a:xfrm>
            <a:off x="115250" y="205988"/>
            <a:ext cx="89142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Instructions for use</a:t>
            </a:r>
            <a:endParaRPr sz="6000"/>
          </a:p>
        </p:txBody>
      </p:sp>
      <p:sp>
        <p:nvSpPr>
          <p:cNvPr id="2909" name="Google Shape;2909;p169"/>
          <p:cNvSpPr txBox="1"/>
          <p:nvPr/>
        </p:nvSpPr>
        <p:spPr>
          <a:xfrm>
            <a:off x="893700" y="1523401"/>
            <a:ext cx="35763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EDIT IN GOOGLE SLIDES</a:t>
            </a:r>
            <a:endParaRPr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Click on the button under the presentation preview that says "Use as Google Slides Theme".</a:t>
            </a: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You will get a copy of this document on your Google Drive and will be able to edit, add or delete slides.</a:t>
            </a: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You have to be signed in to your Google account.</a:t>
            </a: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0" name="Google Shape;2910;p169"/>
          <p:cNvSpPr txBox="1"/>
          <p:nvPr/>
        </p:nvSpPr>
        <p:spPr>
          <a:xfrm>
            <a:off x="4954050" y="1523401"/>
            <a:ext cx="37326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EDIT IN POWERPOINT®</a:t>
            </a:r>
            <a:endParaRPr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Click on the button under the presentation preview that says "Download as PowerPoint template". You will get a .pptx file that you can edit in PowerPoint. </a:t>
            </a: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Remember to download and install the fonts used in this presentation (you’ll find the links to the font files needed in the </a:t>
            </a:r>
            <a:r>
              <a:rPr lang="en" u="sng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design slide</a:t>
            </a:r>
            <a:r>
              <a:rPr lang="en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1" name="Google Shape;2911;p169"/>
          <p:cNvSpPr txBox="1"/>
          <p:nvPr/>
        </p:nvSpPr>
        <p:spPr>
          <a:xfrm>
            <a:off x="893700" y="3976405"/>
            <a:ext cx="77931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More info on how to use this template at </a:t>
            </a:r>
            <a:r>
              <a:rPr b="1" lang="en" sz="1200" u="sng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www.slidescarnival.com/help-use-presentation-template</a:t>
            </a:r>
            <a:endParaRPr b="1" sz="12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This template is free to use under </a:t>
            </a:r>
            <a:r>
              <a:rPr lang="en" sz="1200" u="sng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license.</a:t>
            </a:r>
            <a:r>
              <a:rPr lang="en" sz="12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You can keep the Credits slide or mention SlidesCarnival and other resources used in a slide footer</a:t>
            </a:r>
            <a:r>
              <a:rPr lang="en" sz="12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2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2" name="Google Shape;2912;p169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3" name="Google Shape;2913;p169"/>
          <p:cNvSpPr txBox="1"/>
          <p:nvPr>
            <p:ph idx="2" type="body"/>
          </p:nvPr>
        </p:nvSpPr>
        <p:spPr>
          <a:xfrm>
            <a:off x="4827425" y="1201894"/>
            <a:ext cx="38364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17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Google Shape;2918;p170"/>
          <p:cNvSpPr txBox="1"/>
          <p:nvPr>
            <p:ph idx="4294967295" type="ctrTitle"/>
          </p:nvPr>
        </p:nvSpPr>
        <p:spPr>
          <a:xfrm>
            <a:off x="916025" y="440344"/>
            <a:ext cx="5561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7ECEFD"/>
                </a:solidFill>
              </a:rPr>
              <a:t>Hello!</a:t>
            </a:r>
            <a:endParaRPr sz="6000">
              <a:solidFill>
                <a:srgbClr val="7ECEFD"/>
              </a:solidFill>
            </a:endParaRPr>
          </a:p>
        </p:txBody>
      </p:sp>
      <p:sp>
        <p:nvSpPr>
          <p:cNvPr id="2919" name="Google Shape;2919;p170"/>
          <p:cNvSpPr txBox="1"/>
          <p:nvPr>
            <p:ph idx="4294967295" type="subTitle"/>
          </p:nvPr>
        </p:nvSpPr>
        <p:spPr>
          <a:xfrm>
            <a:off x="916025" y="1468463"/>
            <a:ext cx="5561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4800">
                <a:solidFill>
                  <a:srgbClr val="2185C5"/>
                </a:solidFill>
              </a:rPr>
              <a:t>I am Jayden Smith</a:t>
            </a:r>
            <a:endParaRPr b="1" sz="4800">
              <a:solidFill>
                <a:srgbClr val="2185C5"/>
              </a:solidFill>
            </a:endParaRPr>
          </a:p>
        </p:txBody>
      </p:sp>
      <p:sp>
        <p:nvSpPr>
          <p:cNvPr id="2920" name="Google Shape;2920;p170"/>
          <p:cNvSpPr txBox="1"/>
          <p:nvPr>
            <p:ph idx="4294967295" type="body"/>
          </p:nvPr>
        </p:nvSpPr>
        <p:spPr>
          <a:xfrm>
            <a:off x="916025" y="2473256"/>
            <a:ext cx="5561100" cy="19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 am here because I love to give presentations. </a:t>
            </a:r>
            <a:endParaRPr sz="24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You can find me at:</a:t>
            </a:r>
            <a:endParaRPr sz="2400"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/>
              <a:t>@username</a:t>
            </a:r>
            <a:endParaRPr sz="2400"/>
          </a:p>
        </p:txBody>
      </p:sp>
      <p:pic>
        <p:nvPicPr>
          <p:cNvPr descr="cat_bn.jpg" id="2921" name="Google Shape;2921;p170"/>
          <p:cNvPicPr preferRelativeResize="0"/>
          <p:nvPr/>
        </p:nvPicPr>
        <p:blipFill rotWithShape="1">
          <a:blip r:embed="rId3">
            <a:alphaModFix/>
          </a:blip>
          <a:srcRect b="1419" l="41832" r="32044" t="0"/>
          <a:stretch/>
        </p:blipFill>
        <p:spPr>
          <a:xfrm>
            <a:off x="7352500" y="0"/>
            <a:ext cx="1791500" cy="5070544"/>
          </a:xfrm>
          <a:prstGeom prst="rect">
            <a:avLst/>
          </a:prstGeom>
          <a:noFill/>
          <a:ln>
            <a:noFill/>
          </a:ln>
        </p:spPr>
      </p:pic>
      <p:sp>
        <p:nvSpPr>
          <p:cNvPr id="2922" name="Google Shape;2922;p170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7"/>
          <p:cNvGrpSpPr/>
          <p:nvPr/>
        </p:nvGrpSpPr>
        <p:grpSpPr>
          <a:xfrm>
            <a:off x="3191476" y="3460950"/>
            <a:ext cx="845100" cy="516375"/>
            <a:chOff x="3191476" y="4614600"/>
            <a:chExt cx="845100" cy="688500"/>
          </a:xfrm>
        </p:grpSpPr>
        <p:sp>
          <p:nvSpPr>
            <p:cNvPr id="267" name="Google Shape;267;p27"/>
            <p:cNvSpPr/>
            <p:nvPr/>
          </p:nvSpPr>
          <p:spPr>
            <a:xfrm>
              <a:off x="3191476" y="4614600"/>
              <a:ext cx="845100" cy="688500"/>
            </a:xfrm>
            <a:prstGeom prst="roundRect">
              <a:avLst>
                <a:gd fmla="val 16667" name="adj"/>
              </a:avLst>
            </a:prstGeom>
            <a:solidFill>
              <a:srgbClr val="00A19A"/>
            </a:solidFill>
            <a:ln cap="flat" cmpd="sng" w="9525">
              <a:solidFill>
                <a:srgbClr val="00A19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endParaRPr>
            </a:p>
          </p:txBody>
        </p:sp>
        <p:pic>
          <p:nvPicPr>
            <p:cNvPr id="268" name="Google Shape;26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18135" y="4730748"/>
              <a:ext cx="391800" cy="456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" name="Google Shape;269;p27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27"/>
          <p:cNvSpPr/>
          <p:nvPr/>
        </p:nvSpPr>
        <p:spPr>
          <a:xfrm>
            <a:off x="2425475" y="1887506"/>
            <a:ext cx="845100" cy="536400"/>
          </a:xfrm>
          <a:prstGeom prst="roundRect">
            <a:avLst>
              <a:gd fmla="val 16667" name="adj"/>
            </a:avLst>
          </a:prstGeom>
          <a:solidFill>
            <a:srgbClr val="963334"/>
          </a:solidFill>
          <a:ln cap="flat" cmpd="sng" w="9525">
            <a:solidFill>
              <a:srgbClr val="9633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4132800" y="1085400"/>
            <a:ext cx="845100" cy="536400"/>
          </a:xfrm>
          <a:prstGeom prst="roundRect">
            <a:avLst>
              <a:gd fmla="val 16667" name="adj"/>
            </a:avLst>
          </a:prstGeom>
          <a:solidFill>
            <a:srgbClr val="FF9715"/>
          </a:solidFill>
          <a:ln cap="flat" cmpd="sng" w="9525">
            <a:solidFill>
              <a:srgbClr val="FF97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5790825" y="1897519"/>
            <a:ext cx="845100" cy="516300"/>
          </a:xfrm>
          <a:prstGeom prst="roundRect">
            <a:avLst>
              <a:gd fmla="val 16667" name="adj"/>
            </a:avLst>
          </a:prstGeom>
          <a:solidFill>
            <a:srgbClr val="F20253"/>
          </a:solidFill>
          <a:ln cap="flat" cmpd="sng" w="9525">
            <a:solidFill>
              <a:srgbClr val="F202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cxnSp>
        <p:nvCxnSpPr>
          <p:cNvPr id="273" name="Google Shape;273;p27"/>
          <p:cNvCxnSpPr>
            <a:stCxn id="274" idx="0"/>
            <a:endCxn id="271" idx="2"/>
          </p:cNvCxnSpPr>
          <p:nvPr/>
        </p:nvCxnSpPr>
        <p:spPr>
          <a:xfrm rot="10800000">
            <a:off x="4555500" y="1621650"/>
            <a:ext cx="16500" cy="552300"/>
          </a:xfrm>
          <a:prstGeom prst="straightConnector1">
            <a:avLst/>
          </a:prstGeom>
          <a:noFill/>
          <a:ln cap="flat" cmpd="sng" w="38100">
            <a:solidFill>
              <a:srgbClr val="FF971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27"/>
          <p:cNvCxnSpPr>
            <a:endCxn id="272" idx="1"/>
          </p:cNvCxnSpPr>
          <p:nvPr/>
        </p:nvCxnSpPr>
        <p:spPr>
          <a:xfrm flipH="1" rot="10800000">
            <a:off x="5091225" y="2155669"/>
            <a:ext cx="699600" cy="2229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27"/>
          <p:cNvCxnSpPr>
            <a:endCxn id="270" idx="3"/>
          </p:cNvCxnSpPr>
          <p:nvPr/>
        </p:nvCxnSpPr>
        <p:spPr>
          <a:xfrm rot="10800000">
            <a:off x="3270575" y="2155706"/>
            <a:ext cx="720900" cy="218100"/>
          </a:xfrm>
          <a:prstGeom prst="straightConnector1">
            <a:avLst/>
          </a:prstGeom>
          <a:noFill/>
          <a:ln cap="flat" cmpd="sng" w="38100">
            <a:solidFill>
              <a:srgbClr val="96333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27"/>
          <p:cNvCxnSpPr>
            <a:stCxn id="278" idx="2"/>
            <a:endCxn id="267" idx="0"/>
          </p:cNvCxnSpPr>
          <p:nvPr/>
        </p:nvCxnSpPr>
        <p:spPr>
          <a:xfrm flipH="1">
            <a:off x="3614026" y="2969550"/>
            <a:ext cx="613200" cy="491400"/>
          </a:xfrm>
          <a:prstGeom prst="straightConnector1">
            <a:avLst/>
          </a:prstGeom>
          <a:noFill/>
          <a:ln cap="flat" cmpd="sng" w="38100">
            <a:solidFill>
              <a:srgbClr val="00A19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27"/>
          <p:cNvCxnSpPr>
            <a:stCxn id="274" idx="5"/>
            <a:endCxn id="280" idx="0"/>
          </p:cNvCxnSpPr>
          <p:nvPr/>
        </p:nvCxnSpPr>
        <p:spPr>
          <a:xfrm>
            <a:off x="5020129" y="2985423"/>
            <a:ext cx="579600" cy="485100"/>
          </a:xfrm>
          <a:prstGeom prst="straightConnector1">
            <a:avLst/>
          </a:prstGeom>
          <a:noFill/>
          <a:ln cap="flat" cmpd="sng" w="38100">
            <a:solidFill>
              <a:srgbClr val="1C3AA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27"/>
          <p:cNvSpPr/>
          <p:nvPr/>
        </p:nvSpPr>
        <p:spPr>
          <a:xfrm>
            <a:off x="3938250" y="2173950"/>
            <a:ext cx="1267500" cy="950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7"/>
          <p:cNvSpPr/>
          <p:nvPr/>
        </p:nvSpPr>
        <p:spPr>
          <a:xfrm>
            <a:off x="4058400" y="2264063"/>
            <a:ext cx="1027200" cy="77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7"/>
          <p:cNvSpPr/>
          <p:nvPr/>
        </p:nvSpPr>
        <p:spPr>
          <a:xfrm>
            <a:off x="4149450" y="2332350"/>
            <a:ext cx="845100" cy="633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atrick Hand SC"/>
                <a:ea typeface="Patrick Hand SC"/>
                <a:cs typeface="Patrick Hand SC"/>
                <a:sym typeface="Patrick Hand SC"/>
              </a:rPr>
              <a:t>IoT</a:t>
            </a:r>
            <a:endParaRPr b="1" sz="2000"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pic>
        <p:nvPicPr>
          <p:cNvPr id="283" name="Google Shape;2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648" y="1196885"/>
            <a:ext cx="313425" cy="3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9075" y="1998993"/>
            <a:ext cx="313425" cy="3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4226" y="2013843"/>
            <a:ext cx="283725" cy="283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27"/>
          <p:cNvGrpSpPr/>
          <p:nvPr/>
        </p:nvGrpSpPr>
        <p:grpSpPr>
          <a:xfrm>
            <a:off x="5177275" y="3470400"/>
            <a:ext cx="845100" cy="497475"/>
            <a:chOff x="5557900" y="4600875"/>
            <a:chExt cx="845100" cy="663300"/>
          </a:xfrm>
        </p:grpSpPr>
        <p:sp>
          <p:nvSpPr>
            <p:cNvPr id="280" name="Google Shape;280;p27"/>
            <p:cNvSpPr/>
            <p:nvPr/>
          </p:nvSpPr>
          <p:spPr>
            <a:xfrm>
              <a:off x="5557900" y="4600875"/>
              <a:ext cx="845100" cy="663300"/>
            </a:xfrm>
            <a:prstGeom prst="roundRect">
              <a:avLst>
                <a:gd fmla="val 16667" name="adj"/>
              </a:avLst>
            </a:prstGeom>
            <a:solidFill>
              <a:srgbClr val="1C3AA9"/>
            </a:solidFill>
            <a:ln cap="flat" cmpd="sng" w="9525">
              <a:solidFill>
                <a:srgbClr val="1C3AA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atrick Hand SC"/>
                <a:ea typeface="Patrick Hand SC"/>
                <a:cs typeface="Patrick Hand SC"/>
                <a:sym typeface="Patrick Hand SC"/>
              </a:endParaRPr>
            </a:p>
          </p:txBody>
        </p:sp>
        <p:pic>
          <p:nvPicPr>
            <p:cNvPr id="287" name="Google Shape;287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84542" y="4677096"/>
              <a:ext cx="391800" cy="4562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27"/>
          <p:cNvSpPr txBox="1"/>
          <p:nvPr>
            <p:ph idx="1" type="body"/>
          </p:nvPr>
        </p:nvSpPr>
        <p:spPr>
          <a:xfrm>
            <a:off x="1340700" y="48785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1000"/>
              </a:spcAft>
              <a:buNone/>
            </a:pPr>
            <a:r>
              <a:rPr lang="en"/>
              <a:t>IoT’s basic building blocks: from technology to human value.</a:t>
            </a:r>
            <a:endParaRPr/>
          </a:p>
        </p:txBody>
      </p:sp>
      <p:sp>
        <p:nvSpPr>
          <p:cNvPr id="289" name="Google Shape;289;p27"/>
          <p:cNvSpPr/>
          <p:nvPr/>
        </p:nvSpPr>
        <p:spPr>
          <a:xfrm>
            <a:off x="746487" y="3321455"/>
            <a:ext cx="1839900" cy="1559100"/>
          </a:xfrm>
          <a:prstGeom prst="star6">
            <a:avLst>
              <a:gd fmla="val 28868" name="adj"/>
              <a:gd fmla="val 115470" name="hf"/>
            </a:avLst>
          </a:prstGeom>
          <a:solidFill>
            <a:srgbClr val="00A19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Human Value: smart app., ubiquity </a:t>
            </a:r>
            <a:endParaRPr sz="1500">
              <a:solidFill>
                <a:srgbClr val="FFFFFF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90" name="Google Shape;290;p27"/>
          <p:cNvSpPr/>
          <p:nvPr/>
        </p:nvSpPr>
        <p:spPr>
          <a:xfrm>
            <a:off x="6485050" y="3823509"/>
            <a:ext cx="2426275" cy="867253"/>
          </a:xfrm>
          <a:prstGeom prst="flowChartInternalStorage">
            <a:avLst/>
          </a:prstGeom>
          <a:solidFill>
            <a:srgbClr val="1C3AA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Data value: data fusion, analytics, AI, etc.</a:t>
            </a:r>
            <a:endParaRPr sz="1500">
              <a:solidFill>
                <a:srgbClr val="FFFFFF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91" name="Google Shape;291;p27"/>
          <p:cNvSpPr/>
          <p:nvPr/>
        </p:nvSpPr>
        <p:spPr>
          <a:xfrm>
            <a:off x="258475" y="1121563"/>
            <a:ext cx="1250424" cy="668628"/>
          </a:xfrm>
          <a:prstGeom prst="flowChartMultidocumen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Technology</a:t>
            </a:r>
            <a:endParaRPr sz="1500">
              <a:solidFill>
                <a:srgbClr val="FFFFFF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pic>
        <p:nvPicPr>
          <p:cNvPr id="292" name="Google Shape;29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1579" y="1257679"/>
            <a:ext cx="248789" cy="24878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7"/>
          <p:cNvSpPr/>
          <p:nvPr/>
        </p:nvSpPr>
        <p:spPr>
          <a:xfrm>
            <a:off x="3421125" y="114300"/>
            <a:ext cx="2178600" cy="867244"/>
          </a:xfrm>
          <a:prstGeom prst="flowChartMagneticDisk">
            <a:avLst/>
          </a:prstGeom>
          <a:solidFill>
            <a:srgbClr val="FF971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Contextual data:</a:t>
            </a:r>
            <a:r>
              <a:rPr lang="en" sz="1500">
                <a:solidFill>
                  <a:srgbClr val="FFFFFF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 collection, dissemination</a:t>
            </a:r>
            <a:endParaRPr sz="1500">
              <a:solidFill>
                <a:srgbClr val="FFFFFF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pic>
        <p:nvPicPr>
          <p:cNvPr id="294" name="Google Shape;29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65592" y="482629"/>
            <a:ext cx="288659" cy="28864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7"/>
          <p:cNvSpPr/>
          <p:nvPr/>
        </p:nvSpPr>
        <p:spPr>
          <a:xfrm>
            <a:off x="6890575" y="1509188"/>
            <a:ext cx="2178600" cy="867244"/>
          </a:xfrm>
          <a:prstGeom prst="flowChartPunchedTape">
            <a:avLst/>
          </a:prstGeom>
          <a:solidFill>
            <a:srgbClr val="F2025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Flexibility, </a:t>
            </a:r>
            <a:endParaRPr sz="1500">
              <a:solidFill>
                <a:srgbClr val="FFFFFF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mobile pattern, and Interactions</a:t>
            </a:r>
            <a:endParaRPr sz="1500">
              <a:solidFill>
                <a:srgbClr val="FFFFFF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pic>
        <p:nvPicPr>
          <p:cNvPr id="296" name="Google Shape;296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62483" y="1598855"/>
            <a:ext cx="288660" cy="28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10595" y="3956667"/>
            <a:ext cx="288659" cy="28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09075" y="4066188"/>
            <a:ext cx="381850" cy="3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7"/>
          <p:cNvSpPr/>
          <p:nvPr/>
        </p:nvSpPr>
        <p:spPr>
          <a:xfrm>
            <a:off x="946110" y="216988"/>
            <a:ext cx="2178600" cy="819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gradFill>
            <a:gsLst>
              <a:gs pos="0">
                <a:srgbClr val="963334"/>
              </a:gs>
              <a:gs pos="100000">
                <a:srgbClr val="FF971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7"/>
          <p:cNvSpPr/>
          <p:nvPr/>
        </p:nvSpPr>
        <p:spPr>
          <a:xfrm rot="5400000">
            <a:off x="6378321" y="-279954"/>
            <a:ext cx="1236300" cy="2337000"/>
          </a:xfrm>
          <a:prstGeom prst="bentArrow">
            <a:avLst>
              <a:gd fmla="val 20695" name="adj1"/>
              <a:gd fmla="val 16994" name="adj2"/>
              <a:gd fmla="val 18121" name="adj3"/>
              <a:gd fmla="val 43750" name="adj4"/>
            </a:avLst>
          </a:prstGeom>
          <a:gradFill>
            <a:gsLst>
              <a:gs pos="0">
                <a:srgbClr val="FF9715"/>
              </a:gs>
              <a:gs pos="28000">
                <a:srgbClr val="E79627"/>
              </a:gs>
              <a:gs pos="100000">
                <a:srgbClr val="F2025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7575885" y="2583504"/>
            <a:ext cx="697500" cy="11661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0253"/>
              </a:gs>
              <a:gs pos="100000">
                <a:srgbClr val="1C3AA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/>
          <p:nvPr/>
        </p:nvSpPr>
        <p:spPr>
          <a:xfrm rot="10800000">
            <a:off x="3557005" y="4074104"/>
            <a:ext cx="1957500" cy="733800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00A19A"/>
              </a:gs>
              <a:gs pos="100000">
                <a:srgbClr val="1C3AA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p17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7ECEFD"/>
                </a:solidFill>
              </a:rPr>
              <a:t>1.</a:t>
            </a:r>
            <a:endParaRPr sz="7200">
              <a:solidFill>
                <a:srgbClr val="7ECEF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2928" name="Google Shape;2928;p171"/>
          <p:cNvSpPr txBox="1"/>
          <p:nvPr>
            <p:ph idx="1" type="subTitle"/>
          </p:nvPr>
        </p:nvSpPr>
        <p:spPr>
          <a:xfrm>
            <a:off x="3047700" y="2840063"/>
            <a:ext cx="5410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Move to T-MAPS and Matrix ppt...</a:t>
            </a:r>
            <a:endParaRPr/>
          </a:p>
        </p:txBody>
      </p:sp>
      <p:sp>
        <p:nvSpPr>
          <p:cNvPr id="2929" name="Google Shape;2929;p171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172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2935" name="Google Shape;2935;p172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173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2941" name="Google Shape;2941;p173"/>
          <p:cNvSpPr txBox="1"/>
          <p:nvPr>
            <p:ph idx="1" type="body"/>
          </p:nvPr>
        </p:nvSpPr>
        <p:spPr>
          <a:xfrm>
            <a:off x="893700" y="1373588"/>
            <a:ext cx="75870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Here you have a list of items</a:t>
            </a:r>
            <a:endParaRPr/>
          </a:p>
          <a:p>
            <a:pPr indent="-419100" lvl="0" marL="457200" rtl="0" algn="just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And some text</a:t>
            </a:r>
            <a:endParaRPr/>
          </a:p>
          <a:p>
            <a:pPr indent="-419100" lvl="0" marL="457200" rtl="0" algn="just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2942" name="Google Shape;2942;p173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p174"/>
          <p:cNvSpPr/>
          <p:nvPr/>
        </p:nvSpPr>
        <p:spPr>
          <a:xfrm>
            <a:off x="893700" y="2663"/>
            <a:ext cx="3232500" cy="2343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8" name="Google Shape;2948;p174"/>
          <p:cNvSpPr txBox="1"/>
          <p:nvPr>
            <p:ph idx="4294967295" type="ctrTitle"/>
          </p:nvPr>
        </p:nvSpPr>
        <p:spPr>
          <a:xfrm>
            <a:off x="778225" y="2383444"/>
            <a:ext cx="662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Big concept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949" name="Google Shape;2949;p174"/>
          <p:cNvSpPr txBox="1"/>
          <p:nvPr>
            <p:ph idx="4294967295" type="subTitle"/>
          </p:nvPr>
        </p:nvSpPr>
        <p:spPr>
          <a:xfrm>
            <a:off x="778225" y="3697313"/>
            <a:ext cx="6623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Bring the attention of your audience over a key concept using icons or illustrations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950" name="Google Shape;2950;p174"/>
          <p:cNvGrpSpPr/>
          <p:nvPr/>
        </p:nvGrpSpPr>
        <p:grpSpPr>
          <a:xfrm>
            <a:off x="1392061" y="336266"/>
            <a:ext cx="2235784" cy="1676832"/>
            <a:chOff x="570875" y="4322250"/>
            <a:chExt cx="443300" cy="443325"/>
          </a:xfrm>
        </p:grpSpPr>
        <p:sp>
          <p:nvSpPr>
            <p:cNvPr id="2951" name="Google Shape;2951;p174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74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74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74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5" name="Google Shape;2955;p174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59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175"/>
          <p:cNvSpPr txBox="1"/>
          <p:nvPr>
            <p:ph idx="1" type="body"/>
          </p:nvPr>
        </p:nvSpPr>
        <p:spPr>
          <a:xfrm>
            <a:off x="893625" y="1200150"/>
            <a:ext cx="38364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961" name="Google Shape;2961;p175"/>
          <p:cNvSpPr txBox="1"/>
          <p:nvPr>
            <p:ph type="title"/>
          </p:nvPr>
        </p:nvSpPr>
        <p:spPr>
          <a:xfrm>
            <a:off x="115250" y="205988"/>
            <a:ext cx="89142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962" name="Google Shape;2962;p175"/>
          <p:cNvSpPr txBox="1"/>
          <p:nvPr>
            <p:ph idx="2" type="body"/>
          </p:nvPr>
        </p:nvSpPr>
        <p:spPr>
          <a:xfrm>
            <a:off x="4827425" y="1201894"/>
            <a:ext cx="38364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2963" name="Google Shape;2963;p175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67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p176"/>
          <p:cNvSpPr txBox="1"/>
          <p:nvPr>
            <p:ph type="title"/>
          </p:nvPr>
        </p:nvSpPr>
        <p:spPr>
          <a:xfrm>
            <a:off x="893700" y="43458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969" name="Google Shape;2969;p176"/>
          <p:cNvSpPr txBox="1"/>
          <p:nvPr>
            <p:ph idx="1" type="body"/>
          </p:nvPr>
        </p:nvSpPr>
        <p:spPr>
          <a:xfrm>
            <a:off x="893700" y="1600200"/>
            <a:ext cx="2371200" cy="13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970" name="Google Shape;2970;p176"/>
          <p:cNvSpPr txBox="1"/>
          <p:nvPr>
            <p:ph idx="2" type="body"/>
          </p:nvPr>
        </p:nvSpPr>
        <p:spPr>
          <a:xfrm>
            <a:off x="3386401" y="1600200"/>
            <a:ext cx="2371200" cy="13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971" name="Google Shape;2971;p176"/>
          <p:cNvSpPr txBox="1"/>
          <p:nvPr>
            <p:ph idx="3" type="body"/>
          </p:nvPr>
        </p:nvSpPr>
        <p:spPr>
          <a:xfrm>
            <a:off x="5879102" y="1600200"/>
            <a:ext cx="2371200" cy="13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176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76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p177"/>
          <p:cNvSpPr txBox="1"/>
          <p:nvPr>
            <p:ph type="title"/>
          </p:nvPr>
        </p:nvSpPr>
        <p:spPr>
          <a:xfrm>
            <a:off x="893700" y="978844"/>
            <a:ext cx="3094800" cy="6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picture is worth a thousand words</a:t>
            </a:r>
            <a:endParaRPr sz="2400"/>
          </a:p>
        </p:txBody>
      </p:sp>
      <p:sp>
        <p:nvSpPr>
          <p:cNvPr id="2978" name="Google Shape;2978;p177"/>
          <p:cNvSpPr txBox="1"/>
          <p:nvPr>
            <p:ph idx="1" type="body"/>
          </p:nvPr>
        </p:nvSpPr>
        <p:spPr>
          <a:xfrm>
            <a:off x="893700" y="1771650"/>
            <a:ext cx="3094800" cy="16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2979" name="Google Shape;2979;p177"/>
          <p:cNvPicPr preferRelativeResize="0"/>
          <p:nvPr/>
        </p:nvPicPr>
        <p:blipFill rotWithShape="1">
          <a:blip r:embed="rId3">
            <a:alphaModFix/>
          </a:blip>
          <a:srcRect b="1536" l="27897" r="6026" t="0"/>
          <a:stretch/>
        </p:blipFill>
        <p:spPr>
          <a:xfrm>
            <a:off x="4612500" y="0"/>
            <a:ext cx="4531500" cy="5064468"/>
          </a:xfrm>
          <a:prstGeom prst="rect">
            <a:avLst/>
          </a:prstGeom>
          <a:noFill/>
          <a:ln>
            <a:noFill/>
          </a:ln>
        </p:spPr>
      </p:pic>
      <p:sp>
        <p:nvSpPr>
          <p:cNvPr id="2980" name="Google Shape;2980;p177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5" name="Google Shape;2985;p178"/>
          <p:cNvPicPr preferRelativeResize="0"/>
          <p:nvPr/>
        </p:nvPicPr>
        <p:blipFill rotWithShape="1">
          <a:blip r:embed="rId3">
            <a:alphaModFix/>
          </a:blip>
          <a:srcRect b="4320" l="0" r="0" t="206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6" name="Google Shape;2986;p178"/>
          <p:cNvSpPr/>
          <p:nvPr/>
        </p:nvSpPr>
        <p:spPr>
          <a:xfrm>
            <a:off x="0" y="3214294"/>
            <a:ext cx="7352400" cy="12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7" name="Google Shape;2987;p178"/>
          <p:cNvSpPr txBox="1"/>
          <p:nvPr>
            <p:ph type="title"/>
          </p:nvPr>
        </p:nvSpPr>
        <p:spPr>
          <a:xfrm>
            <a:off x="924125" y="3385744"/>
            <a:ext cx="5796000" cy="55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big impact?</a:t>
            </a:r>
            <a:endParaRPr/>
          </a:p>
        </p:txBody>
      </p:sp>
      <p:sp>
        <p:nvSpPr>
          <p:cNvPr id="2988" name="Google Shape;2988;p178"/>
          <p:cNvSpPr txBox="1"/>
          <p:nvPr>
            <p:ph idx="1" type="body"/>
          </p:nvPr>
        </p:nvSpPr>
        <p:spPr>
          <a:xfrm>
            <a:off x="924125" y="3809513"/>
            <a:ext cx="57960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/>
              <a:t>Use big image.</a:t>
            </a:r>
            <a:endParaRPr sz="2400"/>
          </a:p>
        </p:txBody>
      </p:sp>
      <p:sp>
        <p:nvSpPr>
          <p:cNvPr id="2989" name="Google Shape;2989;p178"/>
          <p:cNvSpPr/>
          <p:nvPr/>
        </p:nvSpPr>
        <p:spPr>
          <a:xfrm>
            <a:off x="3675952" y="4444369"/>
            <a:ext cx="18378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178"/>
          <p:cNvSpPr/>
          <p:nvPr/>
        </p:nvSpPr>
        <p:spPr>
          <a:xfrm>
            <a:off x="5514495" y="4444369"/>
            <a:ext cx="18378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178"/>
          <p:cNvSpPr/>
          <p:nvPr/>
        </p:nvSpPr>
        <p:spPr>
          <a:xfrm>
            <a:off x="0" y="4444369"/>
            <a:ext cx="18378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178"/>
          <p:cNvSpPr/>
          <p:nvPr/>
        </p:nvSpPr>
        <p:spPr>
          <a:xfrm>
            <a:off x="1838038" y="4444369"/>
            <a:ext cx="18378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178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97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Google Shape;2998;p179"/>
          <p:cNvSpPr txBox="1"/>
          <p:nvPr>
            <p:ph type="title"/>
          </p:nvPr>
        </p:nvSpPr>
        <p:spPr>
          <a:xfrm>
            <a:off x="893700" y="606038"/>
            <a:ext cx="6462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999" name="Google Shape;2999;p179"/>
          <p:cNvSpPr/>
          <p:nvPr/>
        </p:nvSpPr>
        <p:spPr>
          <a:xfrm rot="-2796898">
            <a:off x="3998273" y="2312923"/>
            <a:ext cx="1317227" cy="1442984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7800" lvl="0" marL="177800" rtl="0" algn="ctr">
              <a:spcBef>
                <a:spcPts val="0"/>
              </a:spcBef>
              <a:spcAft>
                <a:spcPts val="0"/>
              </a:spcAft>
              <a:buFont typeface="Georgia"/>
              <a:buNone/>
            </a:pPr>
            <a:r>
              <a:t/>
            </a:r>
            <a:endParaRPr/>
          </a:p>
        </p:txBody>
      </p:sp>
      <p:grpSp>
        <p:nvGrpSpPr>
          <p:cNvPr id="3000" name="Google Shape;3000;p179"/>
          <p:cNvGrpSpPr/>
          <p:nvPr/>
        </p:nvGrpSpPr>
        <p:grpSpPr>
          <a:xfrm>
            <a:off x="4204227" y="2105900"/>
            <a:ext cx="3497780" cy="2924644"/>
            <a:chOff x="4184863" y="1520198"/>
            <a:chExt cx="2958454" cy="3298347"/>
          </a:xfrm>
        </p:grpSpPr>
        <p:sp>
          <p:nvSpPr>
            <p:cNvPr id="3001" name="Google Shape;3001;p179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rect b="b" l="l" r="r" t="t"/>
              <a:pathLst>
                <a:path extrusionOk="0" h="187" w="492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CFE2F3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02" name="Google Shape;3002;p179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rect b="b" l="l" r="r" t="t"/>
              <a:pathLst>
                <a:path extrusionOk="0" h="194" w="44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rgbClr val="7ECEFD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03" name="Google Shape;3003;p179"/>
            <p:cNvSpPr txBox="1"/>
            <p:nvPr/>
          </p:nvSpPr>
          <p:spPr>
            <a:xfrm rot="-3779206">
              <a:off x="4733052" y="2863735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rgbClr val="1C3AA9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rgbClr val="1C3AA9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04" name="Google Shape;3004;p179"/>
          <p:cNvGrpSpPr/>
          <p:nvPr/>
        </p:nvGrpSpPr>
        <p:grpSpPr>
          <a:xfrm>
            <a:off x="2635160" y="694690"/>
            <a:ext cx="3893996" cy="2857759"/>
            <a:chOff x="2857731" y="-71332"/>
            <a:chExt cx="3293577" cy="3222916"/>
          </a:xfrm>
        </p:grpSpPr>
        <p:sp>
          <p:nvSpPr>
            <p:cNvPr id="3005" name="Google Shape;3005;p179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rect b="b" l="l" r="r" t="t"/>
              <a:pathLst>
                <a:path extrusionOk="0" h="384" w="338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9FC5E8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06" name="Google Shape;3006;p179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rect b="b" l="l" r="r" t="t"/>
              <a:pathLst>
                <a:path extrusionOk="0" h="352" w="288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rgbClr val="2185C5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07" name="Google Shape;3007;p179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08" name="Google Shape;3008;p179"/>
          <p:cNvGrpSpPr/>
          <p:nvPr/>
        </p:nvGrpSpPr>
        <p:grpSpPr>
          <a:xfrm>
            <a:off x="1573638" y="2251737"/>
            <a:ext cx="4048707" cy="2768524"/>
            <a:chOff x="1959887" y="1684671"/>
            <a:chExt cx="3424433" cy="3122279"/>
          </a:xfrm>
        </p:grpSpPr>
        <p:sp>
          <p:nvSpPr>
            <p:cNvPr id="3009" name="Google Shape;3009;p179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rect b="b" l="l" r="r" t="t"/>
              <a:pathLst>
                <a:path extrusionOk="0" h="470" w="251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FCE5CD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0" name="Google Shape;3010;p179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rect b="b" l="l" r="r" t="t"/>
              <a:pathLst>
                <a:path extrusionOk="0" h="411" w="254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rgbClr val="FF9715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1" name="Google Shape;3011;p179"/>
            <p:cNvSpPr txBox="1"/>
            <p:nvPr/>
          </p:nvSpPr>
          <p:spPr>
            <a:xfrm flipH="1" rot="3725110">
              <a:off x="2866277" y="2863871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Vestibulum congue </a:t>
              </a:r>
              <a:endParaRPr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012" name="Google Shape;3012;p179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180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018" name="Google Shape;3018;p180"/>
          <p:cNvGraphicFramePr/>
          <p:nvPr/>
        </p:nvGraphicFramePr>
        <p:xfrm>
          <a:off x="952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{E633EB8D-7005-423E-A883-091157AD2633}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50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76200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218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sz="110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218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sz="110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218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sz="110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2185C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Yellow</a:t>
                      </a:r>
                      <a:endParaRPr sz="110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76200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b="1" sz="1400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</a:t>
                      </a:r>
                      <a:endParaRPr b="1" sz="1400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b="1" sz="1400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 sz="110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76200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30</a:t>
                      </a:r>
                      <a:endParaRPr b="1" sz="1400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 b="1" sz="1400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b="1" sz="1400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185C5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</a:t>
                      </a:r>
                      <a:endParaRPr sz="1100">
                        <a:solidFill>
                          <a:srgbClr val="2185C5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 anchor="ctr">
                    <a:lnL cap="flat" cmpd="sng" w="76200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218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b="1" sz="1400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218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</a:t>
                      </a:r>
                      <a:endParaRPr b="1" sz="1400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218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67748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16</a:t>
                      </a:r>
                      <a:endParaRPr b="1" sz="1400">
                        <a:solidFill>
                          <a:srgbClr val="67748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2185C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19" name="Google Shape;3019;p180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Introduction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Contextualization</a:t>
            </a:r>
            <a:endParaRPr sz="2400"/>
          </a:p>
        </p:txBody>
      </p:sp>
      <p:sp>
        <p:nvSpPr>
          <p:cNvPr id="308" name="Google Shape;308;p28"/>
          <p:cNvSpPr txBox="1"/>
          <p:nvPr>
            <p:ph idx="1" type="body"/>
          </p:nvPr>
        </p:nvSpPr>
        <p:spPr>
          <a:xfrm>
            <a:off x="893700" y="1373588"/>
            <a:ext cx="75870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Smart objects play a key role in the computer network evolution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They have computational power</a:t>
            </a:r>
            <a:endParaRPr/>
          </a:p>
          <a:p>
            <a:pPr indent="-3810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Communication + Sensors + Mobility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They are many </a:t>
            </a:r>
            <a:endParaRPr/>
          </a:p>
          <a:p>
            <a:pPr indent="-3810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■"/>
            </a:pPr>
            <a:r>
              <a:rPr lang="en"/>
              <a:t>Expected 30B more devices in 2025</a:t>
            </a:r>
            <a:endParaRPr/>
          </a:p>
        </p:txBody>
      </p:sp>
      <p:sp>
        <p:nvSpPr>
          <p:cNvPr id="309" name="Google Shape;309;p28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a_tramalineas_blanco_50-01.png" id="3024" name="Google Shape;3024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1862"/>
            <a:ext cx="6858000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3025" name="Google Shape;3025;p181"/>
          <p:cNvSpPr txBox="1"/>
          <p:nvPr>
            <p:ph idx="4294967295" type="title"/>
          </p:nvPr>
        </p:nvSpPr>
        <p:spPr>
          <a:xfrm>
            <a:off x="432225" y="205988"/>
            <a:ext cx="8597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26" name="Google Shape;3026;p181"/>
          <p:cNvSpPr/>
          <p:nvPr/>
        </p:nvSpPr>
        <p:spPr>
          <a:xfrm rot="8584629">
            <a:off x="3826912" y="2194342"/>
            <a:ext cx="129840" cy="129840"/>
          </a:xfrm>
          <a:prstGeom prst="teardrop">
            <a:avLst>
              <a:gd fmla="val 100000" name="adj"/>
            </a:avLst>
          </a:prstGeom>
          <a:solidFill>
            <a:srgbClr val="FFFFFF"/>
          </a:solidFill>
          <a:ln cap="flat" cmpd="sng" w="28575">
            <a:solidFill>
              <a:srgbClr val="FF97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181"/>
          <p:cNvSpPr/>
          <p:nvPr/>
        </p:nvSpPr>
        <p:spPr>
          <a:xfrm rot="8584629">
            <a:off x="739312" y="2251492"/>
            <a:ext cx="129840" cy="129840"/>
          </a:xfrm>
          <a:prstGeom prst="teardrop">
            <a:avLst>
              <a:gd fmla="val 100000" name="adj"/>
            </a:avLst>
          </a:prstGeom>
          <a:solidFill>
            <a:srgbClr val="FFFFFF"/>
          </a:solidFill>
          <a:ln cap="flat" cmpd="sng" w="28575">
            <a:solidFill>
              <a:srgbClr val="FF97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8" name="Google Shape;3028;p181"/>
          <p:cNvSpPr/>
          <p:nvPr/>
        </p:nvSpPr>
        <p:spPr>
          <a:xfrm rot="8584629">
            <a:off x="2334288" y="4037149"/>
            <a:ext cx="129840" cy="129840"/>
          </a:xfrm>
          <a:prstGeom prst="teardrop">
            <a:avLst>
              <a:gd fmla="val 100000" name="adj"/>
            </a:avLst>
          </a:prstGeom>
          <a:solidFill>
            <a:srgbClr val="FFFFFF"/>
          </a:solidFill>
          <a:ln cap="flat" cmpd="sng" w="28575">
            <a:solidFill>
              <a:srgbClr val="FF97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181"/>
          <p:cNvSpPr/>
          <p:nvPr/>
        </p:nvSpPr>
        <p:spPr>
          <a:xfrm rot="8584629">
            <a:off x="4145262" y="2977661"/>
            <a:ext cx="129840" cy="129840"/>
          </a:xfrm>
          <a:prstGeom prst="teardrop">
            <a:avLst>
              <a:gd fmla="val 100000" name="adj"/>
            </a:avLst>
          </a:prstGeom>
          <a:solidFill>
            <a:srgbClr val="FFFFFF"/>
          </a:solidFill>
          <a:ln cap="flat" cmpd="sng" w="28575">
            <a:solidFill>
              <a:srgbClr val="FF97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0" name="Google Shape;3030;p181"/>
          <p:cNvSpPr/>
          <p:nvPr/>
        </p:nvSpPr>
        <p:spPr>
          <a:xfrm rot="8584629">
            <a:off x="6989938" y="2565461"/>
            <a:ext cx="129840" cy="129840"/>
          </a:xfrm>
          <a:prstGeom prst="teardrop">
            <a:avLst>
              <a:gd fmla="val 100000" name="adj"/>
            </a:avLst>
          </a:prstGeom>
          <a:solidFill>
            <a:srgbClr val="FFFFFF"/>
          </a:solidFill>
          <a:ln cap="flat" cmpd="sng" w="28575">
            <a:solidFill>
              <a:srgbClr val="FF97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181"/>
          <p:cNvSpPr/>
          <p:nvPr/>
        </p:nvSpPr>
        <p:spPr>
          <a:xfrm rot="8584629">
            <a:off x="7520338" y="3871624"/>
            <a:ext cx="129840" cy="129840"/>
          </a:xfrm>
          <a:prstGeom prst="teardrop">
            <a:avLst>
              <a:gd fmla="val 100000" name="adj"/>
            </a:avLst>
          </a:prstGeom>
          <a:solidFill>
            <a:srgbClr val="FFFFFF"/>
          </a:solidFill>
          <a:ln cap="flat" cmpd="sng" w="28575">
            <a:solidFill>
              <a:srgbClr val="FF97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181"/>
          <p:cNvSpPr/>
          <p:nvPr/>
        </p:nvSpPr>
        <p:spPr>
          <a:xfrm>
            <a:off x="1553175" y="2036738"/>
            <a:ext cx="762000" cy="300300"/>
          </a:xfrm>
          <a:prstGeom prst="downArrowCallout">
            <a:avLst>
              <a:gd fmla="val 16192" name="adj1"/>
              <a:gd fmla="val 18214" name="adj2"/>
              <a:gd fmla="val 17015" name="adj3"/>
              <a:gd fmla="val 64977" name="adj4"/>
            </a:avLst>
          </a:prstGeom>
          <a:solidFill>
            <a:srgbClr val="FF9715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 office</a:t>
            </a:r>
            <a:endParaRPr/>
          </a:p>
        </p:txBody>
      </p:sp>
      <p:sp>
        <p:nvSpPr>
          <p:cNvPr id="3033" name="Google Shape;3033;p181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p182"/>
          <p:cNvSpPr txBox="1"/>
          <p:nvPr>
            <p:ph idx="4294967295" type="ctrTitle"/>
          </p:nvPr>
        </p:nvSpPr>
        <p:spPr>
          <a:xfrm>
            <a:off x="940350" y="2160788"/>
            <a:ext cx="6444600" cy="8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89,526,124</a:t>
            </a:r>
            <a:endParaRPr b="1" sz="7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9" name="Google Shape;3039;p182"/>
          <p:cNvSpPr txBox="1"/>
          <p:nvPr>
            <p:ph idx="4294967295" type="subTitle"/>
          </p:nvPr>
        </p:nvSpPr>
        <p:spPr>
          <a:xfrm>
            <a:off x="940350" y="3011512"/>
            <a:ext cx="644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Whoa! That’s a big number, aren’t you proud?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040" name="Google Shape;3040;p182"/>
          <p:cNvSpPr/>
          <p:nvPr/>
        </p:nvSpPr>
        <p:spPr>
          <a:xfrm>
            <a:off x="0" y="2160788"/>
            <a:ext cx="940500" cy="668700"/>
          </a:xfrm>
          <a:prstGeom prst="rightArrow">
            <a:avLst>
              <a:gd fmla="val 61815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182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45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Google Shape;3046;p183"/>
          <p:cNvSpPr txBox="1"/>
          <p:nvPr>
            <p:ph idx="4294967295" type="ctrTitle"/>
          </p:nvPr>
        </p:nvSpPr>
        <p:spPr>
          <a:xfrm>
            <a:off x="940500" y="533700"/>
            <a:ext cx="7517700" cy="8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89,526,124$</a:t>
            </a:r>
            <a:endParaRPr b="1" sz="7200">
              <a:solidFill>
                <a:srgbClr val="FF971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7" name="Google Shape;3047;p183"/>
          <p:cNvSpPr txBox="1"/>
          <p:nvPr>
            <p:ph idx="4294967295" type="subTitle"/>
          </p:nvPr>
        </p:nvSpPr>
        <p:spPr>
          <a:xfrm>
            <a:off x="940500" y="1297010"/>
            <a:ext cx="75177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048" name="Google Shape;3048;p183"/>
          <p:cNvSpPr txBox="1"/>
          <p:nvPr>
            <p:ph idx="4294967295" type="ctrTitle"/>
          </p:nvPr>
        </p:nvSpPr>
        <p:spPr>
          <a:xfrm>
            <a:off x="940500" y="3391202"/>
            <a:ext cx="7517700" cy="8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7ECEFD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b="1" sz="7200">
              <a:solidFill>
                <a:srgbClr val="7ECEF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9" name="Google Shape;3049;p183"/>
          <p:cNvSpPr txBox="1"/>
          <p:nvPr>
            <p:ph idx="4294967295" type="subTitle"/>
          </p:nvPr>
        </p:nvSpPr>
        <p:spPr>
          <a:xfrm>
            <a:off x="940500" y="4154512"/>
            <a:ext cx="75177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050" name="Google Shape;3050;p183"/>
          <p:cNvSpPr txBox="1"/>
          <p:nvPr>
            <p:ph idx="4294967295" type="ctrTitle"/>
          </p:nvPr>
        </p:nvSpPr>
        <p:spPr>
          <a:xfrm>
            <a:off x="940500" y="1962451"/>
            <a:ext cx="7517700" cy="8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185,244</a:t>
            </a:r>
            <a:r>
              <a:rPr b="1" lang="en" sz="48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 users</a:t>
            </a:r>
            <a:endParaRPr b="1" sz="48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1" name="Google Shape;3051;p183"/>
          <p:cNvSpPr txBox="1"/>
          <p:nvPr>
            <p:ph idx="4294967295" type="subTitle"/>
          </p:nvPr>
        </p:nvSpPr>
        <p:spPr>
          <a:xfrm>
            <a:off x="940500" y="2725761"/>
            <a:ext cx="75177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3052" name="Google Shape;3052;p183"/>
          <p:cNvSpPr/>
          <p:nvPr/>
        </p:nvSpPr>
        <p:spPr>
          <a:xfrm>
            <a:off x="0" y="646875"/>
            <a:ext cx="940500" cy="668700"/>
          </a:xfrm>
          <a:prstGeom prst="rightArrow">
            <a:avLst>
              <a:gd fmla="val 61815" name="adj1"/>
              <a:gd fmla="val 50000" name="adj2"/>
            </a:avLst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3" name="Google Shape;3053;p183"/>
          <p:cNvSpPr/>
          <p:nvPr/>
        </p:nvSpPr>
        <p:spPr>
          <a:xfrm>
            <a:off x="0" y="2075625"/>
            <a:ext cx="940500" cy="668700"/>
          </a:xfrm>
          <a:prstGeom prst="rightArrow">
            <a:avLst>
              <a:gd fmla="val 61815" name="adj1"/>
              <a:gd fmla="val 50000" name="adj2"/>
            </a:avLst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4" name="Google Shape;3054;p183"/>
          <p:cNvSpPr/>
          <p:nvPr/>
        </p:nvSpPr>
        <p:spPr>
          <a:xfrm>
            <a:off x="0" y="3504375"/>
            <a:ext cx="940500" cy="668700"/>
          </a:xfrm>
          <a:prstGeom prst="rightArrow">
            <a:avLst>
              <a:gd fmla="val 61815" name="adj1"/>
              <a:gd fmla="val 50000" name="adj2"/>
            </a:avLst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5" name="Google Shape;3055;p183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184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grpSp>
        <p:nvGrpSpPr>
          <p:cNvPr id="3061" name="Google Shape;3061;p184"/>
          <p:cNvGrpSpPr/>
          <p:nvPr/>
        </p:nvGrpSpPr>
        <p:grpSpPr>
          <a:xfrm>
            <a:off x="5632317" y="2002063"/>
            <a:ext cx="3305700" cy="2612288"/>
            <a:chOff x="5632317" y="1189775"/>
            <a:chExt cx="3305700" cy="3483050"/>
          </a:xfrm>
        </p:grpSpPr>
        <p:sp>
          <p:nvSpPr>
            <p:cNvPr id="3062" name="Google Shape;3062;p184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F202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Last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63" name="Google Shape;3063;p184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rgbClr val="677480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elit.</a:t>
              </a:r>
              <a:endParaRPr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064" name="Google Shape;3064;p184"/>
          <p:cNvGrpSpPr/>
          <p:nvPr/>
        </p:nvGrpSpPr>
        <p:grpSpPr>
          <a:xfrm>
            <a:off x="0" y="2002224"/>
            <a:ext cx="3546900" cy="2612127"/>
            <a:chOff x="0" y="1189989"/>
            <a:chExt cx="3546900" cy="3482836"/>
          </a:xfrm>
        </p:grpSpPr>
        <p:sp>
          <p:nvSpPr>
            <p:cNvPr id="3065" name="Google Shape;3065;p184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7ECE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First</a:t>
              </a:r>
              <a:endPara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66" name="Google Shape;3066;p184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677480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elit.</a:t>
              </a:r>
              <a:endParaRPr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067" name="Google Shape;3067;p184"/>
          <p:cNvGrpSpPr/>
          <p:nvPr/>
        </p:nvGrpSpPr>
        <p:grpSpPr>
          <a:xfrm>
            <a:off x="2944204" y="2002063"/>
            <a:ext cx="3305700" cy="2612288"/>
            <a:chOff x="2944204" y="1189775"/>
            <a:chExt cx="3305700" cy="3483050"/>
          </a:xfrm>
        </p:grpSpPr>
        <p:sp>
          <p:nvSpPr>
            <p:cNvPr id="3068" name="Google Shape;3068;p184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2185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Second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69" name="Google Shape;3069;p184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rgbClr val="677480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elit.</a:t>
              </a:r>
              <a:endParaRPr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070" name="Google Shape;3070;p184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74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p185"/>
          <p:cNvSpPr txBox="1"/>
          <p:nvPr>
            <p:ph type="title"/>
          </p:nvPr>
        </p:nvSpPr>
        <p:spPr>
          <a:xfrm>
            <a:off x="93300" y="205988"/>
            <a:ext cx="8957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076" name="Google Shape;3076;p185"/>
          <p:cNvSpPr txBox="1"/>
          <p:nvPr>
            <p:ph idx="1" type="body"/>
          </p:nvPr>
        </p:nvSpPr>
        <p:spPr>
          <a:xfrm>
            <a:off x="893700" y="1885950"/>
            <a:ext cx="2491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077" name="Google Shape;3077;p185"/>
          <p:cNvSpPr txBox="1"/>
          <p:nvPr>
            <p:ph idx="2" type="body"/>
          </p:nvPr>
        </p:nvSpPr>
        <p:spPr>
          <a:xfrm>
            <a:off x="3512560" y="1885950"/>
            <a:ext cx="2491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078" name="Google Shape;3078;p185"/>
          <p:cNvSpPr txBox="1"/>
          <p:nvPr>
            <p:ph idx="3" type="body"/>
          </p:nvPr>
        </p:nvSpPr>
        <p:spPr>
          <a:xfrm>
            <a:off x="6131420" y="1885950"/>
            <a:ext cx="2491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79" name="Google Shape;3079;p185"/>
          <p:cNvSpPr txBox="1"/>
          <p:nvPr>
            <p:ph idx="1" type="body"/>
          </p:nvPr>
        </p:nvSpPr>
        <p:spPr>
          <a:xfrm>
            <a:off x="893700" y="3657600"/>
            <a:ext cx="2491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080" name="Google Shape;3080;p185"/>
          <p:cNvSpPr txBox="1"/>
          <p:nvPr>
            <p:ph idx="2" type="body"/>
          </p:nvPr>
        </p:nvSpPr>
        <p:spPr>
          <a:xfrm>
            <a:off x="3512560" y="3657600"/>
            <a:ext cx="2491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081" name="Google Shape;3081;p185"/>
          <p:cNvSpPr txBox="1"/>
          <p:nvPr>
            <p:ph idx="3" type="body"/>
          </p:nvPr>
        </p:nvSpPr>
        <p:spPr>
          <a:xfrm>
            <a:off x="6131420" y="3657600"/>
            <a:ext cx="24912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82" name="Google Shape;3082;p185"/>
          <p:cNvSpPr/>
          <p:nvPr/>
        </p:nvSpPr>
        <p:spPr>
          <a:xfrm>
            <a:off x="977625" y="1399575"/>
            <a:ext cx="692400" cy="5193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185"/>
          <p:cNvSpPr/>
          <p:nvPr/>
        </p:nvSpPr>
        <p:spPr>
          <a:xfrm>
            <a:off x="3608154" y="1399575"/>
            <a:ext cx="692400" cy="5193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185"/>
          <p:cNvSpPr/>
          <p:nvPr/>
        </p:nvSpPr>
        <p:spPr>
          <a:xfrm>
            <a:off x="6238682" y="1399575"/>
            <a:ext cx="692400" cy="5193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5" name="Google Shape;3085;p185"/>
          <p:cNvSpPr/>
          <p:nvPr/>
        </p:nvSpPr>
        <p:spPr>
          <a:xfrm>
            <a:off x="977625" y="3171225"/>
            <a:ext cx="692400" cy="5193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6" name="Google Shape;3086;p185"/>
          <p:cNvSpPr/>
          <p:nvPr/>
        </p:nvSpPr>
        <p:spPr>
          <a:xfrm>
            <a:off x="3608154" y="3171225"/>
            <a:ext cx="692400" cy="5193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185"/>
          <p:cNvSpPr/>
          <p:nvPr/>
        </p:nvSpPr>
        <p:spPr>
          <a:xfrm>
            <a:off x="6238682" y="3171225"/>
            <a:ext cx="692400" cy="5193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8" name="Google Shape;3088;p185"/>
          <p:cNvSpPr/>
          <p:nvPr/>
        </p:nvSpPr>
        <p:spPr>
          <a:xfrm>
            <a:off x="3786407" y="1533267"/>
            <a:ext cx="335905" cy="251913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9" name="Google Shape;3089;p185"/>
          <p:cNvGrpSpPr/>
          <p:nvPr/>
        </p:nvGrpSpPr>
        <p:grpSpPr>
          <a:xfrm>
            <a:off x="6399585" y="1529603"/>
            <a:ext cx="358351" cy="286367"/>
            <a:chOff x="5970800" y="1619250"/>
            <a:chExt cx="428650" cy="456725"/>
          </a:xfrm>
        </p:grpSpPr>
        <p:sp>
          <p:nvSpPr>
            <p:cNvPr id="3090" name="Google Shape;3090;p185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85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85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85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85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5" name="Google Shape;3095;p185"/>
          <p:cNvGrpSpPr/>
          <p:nvPr/>
        </p:nvGrpSpPr>
        <p:grpSpPr>
          <a:xfrm>
            <a:off x="1148234" y="3302526"/>
            <a:ext cx="351204" cy="243495"/>
            <a:chOff x="5975075" y="2327500"/>
            <a:chExt cx="420100" cy="388350"/>
          </a:xfrm>
        </p:grpSpPr>
        <p:sp>
          <p:nvSpPr>
            <p:cNvPr id="3096" name="Google Shape;3096;p185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85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8" name="Google Shape;3098;p185"/>
          <p:cNvGrpSpPr/>
          <p:nvPr/>
        </p:nvGrpSpPr>
        <p:grpSpPr>
          <a:xfrm>
            <a:off x="3740456" y="3305590"/>
            <a:ext cx="427781" cy="237367"/>
            <a:chOff x="5255200" y="3006475"/>
            <a:chExt cx="511700" cy="378575"/>
          </a:xfrm>
        </p:grpSpPr>
        <p:sp>
          <p:nvSpPr>
            <p:cNvPr id="3099" name="Google Shape;3099;p185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85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1" name="Google Shape;3101;p185"/>
          <p:cNvGrpSpPr/>
          <p:nvPr/>
        </p:nvGrpSpPr>
        <p:grpSpPr>
          <a:xfrm>
            <a:off x="1138523" y="1533800"/>
            <a:ext cx="370599" cy="277965"/>
            <a:chOff x="570875" y="4322250"/>
            <a:chExt cx="443300" cy="443325"/>
          </a:xfrm>
        </p:grpSpPr>
        <p:sp>
          <p:nvSpPr>
            <p:cNvPr id="3102" name="Google Shape;3102;p185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85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85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85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6" name="Google Shape;3106;p185"/>
          <p:cNvGrpSpPr/>
          <p:nvPr/>
        </p:nvGrpSpPr>
        <p:grpSpPr>
          <a:xfrm>
            <a:off x="6409284" y="3296014"/>
            <a:ext cx="342008" cy="256521"/>
            <a:chOff x="6654650" y="3665275"/>
            <a:chExt cx="409100" cy="409125"/>
          </a:xfrm>
        </p:grpSpPr>
        <p:sp>
          <p:nvSpPr>
            <p:cNvPr id="3107" name="Google Shape;3107;p185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85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9" name="Google Shape;3109;p185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p186"/>
          <p:cNvSpPr txBox="1"/>
          <p:nvPr>
            <p:ph idx="1" type="body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100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Sheets</a:t>
            </a:r>
            <a:endParaRPr/>
          </a:p>
        </p:txBody>
      </p:sp>
      <p:pic>
        <p:nvPicPr>
          <p:cNvPr id="3115" name="Google Shape;3115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238" y="346556"/>
            <a:ext cx="5150644" cy="4271963"/>
          </a:xfrm>
          <a:prstGeom prst="rect">
            <a:avLst/>
          </a:prstGeom>
          <a:noFill/>
          <a:ln>
            <a:noFill/>
          </a:ln>
        </p:spPr>
      </p:pic>
      <p:sp>
        <p:nvSpPr>
          <p:cNvPr id="3116" name="Google Shape;3116;p186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20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Google Shape;3121;p187"/>
          <p:cNvSpPr/>
          <p:nvPr/>
        </p:nvSpPr>
        <p:spPr>
          <a:xfrm>
            <a:off x="5385337" y="489825"/>
            <a:ext cx="2766776" cy="4163755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187"/>
          <p:cNvSpPr txBox="1"/>
          <p:nvPr>
            <p:ph idx="4294967295" type="body"/>
          </p:nvPr>
        </p:nvSpPr>
        <p:spPr>
          <a:xfrm>
            <a:off x="916025" y="632306"/>
            <a:ext cx="3643200" cy="37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Android project</a:t>
            </a:r>
            <a:endParaRPr>
              <a:solidFill>
                <a:srgbClr val="97ABB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3123" name="Google Shape;3123;p187"/>
          <p:cNvSpPr/>
          <p:nvPr/>
        </p:nvSpPr>
        <p:spPr>
          <a:xfrm>
            <a:off x="5504225" y="839006"/>
            <a:ext cx="2529000" cy="33561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124" name="Google Shape;3124;p187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p188"/>
          <p:cNvSpPr/>
          <p:nvPr/>
        </p:nvSpPr>
        <p:spPr>
          <a:xfrm>
            <a:off x="5546605" y="632306"/>
            <a:ext cx="2483749" cy="3920186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188"/>
          <p:cNvSpPr/>
          <p:nvPr/>
        </p:nvSpPr>
        <p:spPr>
          <a:xfrm>
            <a:off x="5715000" y="1179488"/>
            <a:ext cx="2131800" cy="28212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131" name="Google Shape;3131;p188"/>
          <p:cNvSpPr txBox="1"/>
          <p:nvPr>
            <p:ph idx="4294967295" type="body"/>
          </p:nvPr>
        </p:nvSpPr>
        <p:spPr>
          <a:xfrm>
            <a:off x="916025" y="632306"/>
            <a:ext cx="3643200" cy="37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iPhone project</a:t>
            </a:r>
            <a:endParaRPr>
              <a:solidFill>
                <a:srgbClr val="97ABB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3132" name="Google Shape;3132;p188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36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p189"/>
          <p:cNvSpPr/>
          <p:nvPr/>
        </p:nvSpPr>
        <p:spPr>
          <a:xfrm>
            <a:off x="5042175" y="905888"/>
            <a:ext cx="3331800" cy="3337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138" name="Google Shape;3138;p189"/>
          <p:cNvSpPr txBox="1"/>
          <p:nvPr>
            <p:ph idx="4294967295" type="body"/>
          </p:nvPr>
        </p:nvSpPr>
        <p:spPr>
          <a:xfrm>
            <a:off x="916025" y="632306"/>
            <a:ext cx="3643200" cy="37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Tablet project</a:t>
            </a:r>
            <a:endParaRPr>
              <a:solidFill>
                <a:srgbClr val="97ABB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3139" name="Google Shape;3139;p189"/>
          <p:cNvSpPr/>
          <p:nvPr/>
        </p:nvSpPr>
        <p:spPr>
          <a:xfrm>
            <a:off x="4787663" y="539478"/>
            <a:ext cx="3839440" cy="4072560"/>
          </a:xfrm>
          <a:custGeom>
            <a:rect b="b" l="l" r="r" t="t"/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0" name="Google Shape;3140;p189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p190"/>
          <p:cNvSpPr/>
          <p:nvPr/>
        </p:nvSpPr>
        <p:spPr>
          <a:xfrm>
            <a:off x="916025" y="502331"/>
            <a:ext cx="5140316" cy="3001276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6" name="Google Shape;3146;p190"/>
          <p:cNvSpPr/>
          <p:nvPr/>
        </p:nvSpPr>
        <p:spPr>
          <a:xfrm>
            <a:off x="1127150" y="660263"/>
            <a:ext cx="4717800" cy="22557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147" name="Google Shape;3147;p190"/>
          <p:cNvSpPr txBox="1"/>
          <p:nvPr>
            <p:ph idx="4294967295" type="body"/>
          </p:nvPr>
        </p:nvSpPr>
        <p:spPr>
          <a:xfrm>
            <a:off x="916025" y="3667331"/>
            <a:ext cx="6460800" cy="9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rPr>
              <a:t>Desktop project</a:t>
            </a:r>
            <a:endParaRPr>
              <a:solidFill>
                <a:srgbClr val="97ABB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3148" name="Google Shape;3148;p190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Introduction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Contextualization</a:t>
            </a:r>
            <a:endParaRPr sz="2400"/>
          </a:p>
        </p:txBody>
      </p:sp>
      <p:sp>
        <p:nvSpPr>
          <p:cNvPr id="315" name="Google Shape;315;p29"/>
          <p:cNvSpPr txBox="1"/>
          <p:nvPr>
            <p:ph idx="1" type="body"/>
          </p:nvPr>
        </p:nvSpPr>
        <p:spPr>
          <a:xfrm>
            <a:off x="893700" y="1373588"/>
            <a:ext cx="79215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Smart objects play a key role in the computer network evolution</a:t>
            </a:r>
            <a:endParaRPr/>
          </a:p>
          <a:p>
            <a:pPr indent="-4191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Computer network must deal with </a:t>
            </a:r>
            <a:r>
              <a:rPr lang="en" u="sng">
                <a:solidFill>
                  <a:srgbClr val="FF9715"/>
                </a:solidFill>
              </a:rPr>
              <a:t>heterogeneity</a:t>
            </a:r>
            <a:endParaRPr u="sng">
              <a:solidFill>
                <a:srgbClr val="FF9715"/>
              </a:solidFill>
            </a:endParaRPr>
          </a:p>
          <a:p>
            <a:pPr indent="-3810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Different capabilities, requirements, and constraints</a:t>
            </a:r>
            <a:endParaRPr u="sng"/>
          </a:p>
        </p:txBody>
      </p:sp>
      <p:sp>
        <p:nvSpPr>
          <p:cNvPr id="316" name="Google Shape;316;p29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52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p191"/>
          <p:cNvSpPr txBox="1"/>
          <p:nvPr>
            <p:ph idx="4294967295" type="ctrTitle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7ECEFD"/>
                </a:solidFill>
              </a:rPr>
              <a:t>Thanks!</a:t>
            </a:r>
            <a:endParaRPr sz="6000">
              <a:solidFill>
                <a:srgbClr val="7ECEFD"/>
              </a:solidFill>
            </a:endParaRPr>
          </a:p>
        </p:txBody>
      </p:sp>
      <p:sp>
        <p:nvSpPr>
          <p:cNvPr id="3154" name="Google Shape;3154;p191"/>
          <p:cNvSpPr txBox="1"/>
          <p:nvPr>
            <p:ph idx="4294967295" type="subTitle"/>
          </p:nvPr>
        </p:nvSpPr>
        <p:spPr>
          <a:xfrm>
            <a:off x="916025" y="1754213"/>
            <a:ext cx="5561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Any questions?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3155" name="Google Shape;3155;p191"/>
          <p:cNvSpPr txBox="1"/>
          <p:nvPr>
            <p:ph idx="4294967295" type="body"/>
          </p:nvPr>
        </p:nvSpPr>
        <p:spPr>
          <a:xfrm>
            <a:off x="916025" y="2759006"/>
            <a:ext cx="5561100" cy="19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You can find me at: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@username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user@mail.me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156" name="Google Shape;3156;p191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60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p192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162" name="Google Shape;3162;p192"/>
          <p:cNvSpPr txBox="1"/>
          <p:nvPr>
            <p:ph idx="1" type="body"/>
          </p:nvPr>
        </p:nvSpPr>
        <p:spPr>
          <a:xfrm>
            <a:off x="893700" y="1373588"/>
            <a:ext cx="75870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endParaRPr sz="2400"/>
          </a:p>
        </p:txBody>
      </p:sp>
      <p:sp>
        <p:nvSpPr>
          <p:cNvPr id="3163" name="Google Shape;3163;p192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p193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169" name="Google Shape;3169;p193"/>
          <p:cNvSpPr txBox="1"/>
          <p:nvPr>
            <p:ph idx="1" type="body"/>
          </p:nvPr>
        </p:nvSpPr>
        <p:spPr>
          <a:xfrm>
            <a:off x="893700" y="1200150"/>
            <a:ext cx="6462600" cy="31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presentations uses the following typographies and colors: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Titles: </a:t>
            </a:r>
            <a:r>
              <a:rPr b="1" lang="en" sz="1400"/>
              <a:t>Raleway</a:t>
            </a:r>
            <a:endParaRPr b="1"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Body copy: </a:t>
            </a:r>
            <a:r>
              <a:rPr b="1" lang="en" sz="1400"/>
              <a:t>Lato</a:t>
            </a:r>
            <a:endParaRPr b="1" sz="1400"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You can download the fonts on this page:</a:t>
            </a:r>
            <a:endParaRPr sz="1400"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2185C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https://www.google.com/fonts#UsePlace:use/Collection:Lato:400,700,400italic,700italic|Raleway:400,700</a:t>
            </a:r>
            <a:endParaRPr sz="1400">
              <a:solidFill>
                <a:srgbClr val="2185C5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Click on the “arrow button” that appears on the top right</a:t>
            </a:r>
            <a:endParaRPr sz="1400"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Dark blue </a:t>
            </a:r>
            <a:r>
              <a:rPr b="1" lang="en" sz="1400">
                <a:solidFill>
                  <a:srgbClr val="2185C5"/>
                </a:solidFill>
              </a:rPr>
              <a:t>#2185c5</a:t>
            </a:r>
            <a:endParaRPr b="1" sz="1400">
              <a:solidFill>
                <a:srgbClr val="2185C5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Light blue </a:t>
            </a:r>
            <a:r>
              <a:rPr b="1" lang="en" sz="1400">
                <a:solidFill>
                  <a:srgbClr val="7ECEFD"/>
                </a:solidFill>
              </a:rPr>
              <a:t>#7ecefd</a:t>
            </a:r>
            <a:endParaRPr b="1" sz="1400">
              <a:solidFill>
                <a:srgbClr val="7ECEFD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Yellow </a:t>
            </a:r>
            <a:r>
              <a:rPr b="1" lang="en" sz="1400">
                <a:solidFill>
                  <a:srgbClr val="FF9715"/>
                </a:solidFill>
              </a:rPr>
              <a:t>#ff9715</a:t>
            </a:r>
            <a:endParaRPr b="1" sz="1400">
              <a:solidFill>
                <a:srgbClr val="FF9715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Magenta </a:t>
            </a:r>
            <a:r>
              <a:rPr b="1" lang="en" sz="1400">
                <a:solidFill>
                  <a:srgbClr val="F20253"/>
                </a:solidFill>
              </a:rPr>
              <a:t>#f20253</a:t>
            </a:r>
            <a:endParaRPr b="1" sz="1400">
              <a:solidFill>
                <a:srgbClr val="F20253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Dark gray </a:t>
            </a:r>
            <a:r>
              <a:rPr b="1" lang="en" sz="1400"/>
              <a:t>#677480</a:t>
            </a:r>
            <a:endParaRPr b="1"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Light gray </a:t>
            </a:r>
            <a:r>
              <a:rPr b="1" lang="en" sz="1400">
                <a:solidFill>
                  <a:srgbClr val="97ABBC"/>
                </a:solidFill>
              </a:rPr>
              <a:t>#97abbc</a:t>
            </a:r>
            <a:endParaRPr b="1" sz="1400">
              <a:solidFill>
                <a:srgbClr val="97ABBC"/>
              </a:solidFill>
            </a:endParaRPr>
          </a:p>
        </p:txBody>
      </p:sp>
      <p:sp>
        <p:nvSpPr>
          <p:cNvPr id="3170" name="Google Shape;3170;p193"/>
          <p:cNvSpPr txBox="1"/>
          <p:nvPr/>
        </p:nvSpPr>
        <p:spPr>
          <a:xfrm>
            <a:off x="316275" y="4552650"/>
            <a:ext cx="85242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i="1" sz="1200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71" name="Google Shape;3171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800" y="2603897"/>
            <a:ext cx="635794" cy="250031"/>
          </a:xfrm>
          <a:prstGeom prst="rect">
            <a:avLst/>
          </a:prstGeom>
          <a:noFill/>
          <a:ln>
            <a:noFill/>
          </a:ln>
        </p:spPr>
      </p:pic>
      <p:sp>
        <p:nvSpPr>
          <p:cNvPr id="3172" name="Google Shape;3172;p193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7ECEFD"/>
        </a:solidFill>
      </p:bgPr>
    </p:bg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7" name="Google Shape;3177;p194"/>
          <p:cNvGrpSpPr/>
          <p:nvPr/>
        </p:nvGrpSpPr>
        <p:grpSpPr>
          <a:xfrm>
            <a:off x="358968" y="940753"/>
            <a:ext cx="347107" cy="329238"/>
            <a:chOff x="584925" y="238125"/>
            <a:chExt cx="415200" cy="525100"/>
          </a:xfrm>
        </p:grpSpPr>
        <p:sp>
          <p:nvSpPr>
            <p:cNvPr id="3178" name="Google Shape;3178;p194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194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94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94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94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94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4" name="Google Shape;3184;p194"/>
          <p:cNvGrpSpPr/>
          <p:nvPr/>
        </p:nvGrpSpPr>
        <p:grpSpPr>
          <a:xfrm>
            <a:off x="910227" y="988594"/>
            <a:ext cx="371623" cy="232021"/>
            <a:chOff x="1244325" y="314425"/>
            <a:chExt cx="444525" cy="370050"/>
          </a:xfrm>
        </p:grpSpPr>
        <p:sp>
          <p:nvSpPr>
            <p:cNvPr id="3185" name="Google Shape;3185;p194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94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7" name="Google Shape;3187;p194"/>
          <p:cNvGrpSpPr/>
          <p:nvPr/>
        </p:nvGrpSpPr>
        <p:grpSpPr>
          <a:xfrm>
            <a:off x="1481925" y="987449"/>
            <a:ext cx="355300" cy="234310"/>
            <a:chOff x="1928175" y="312600"/>
            <a:chExt cx="425000" cy="373700"/>
          </a:xfrm>
        </p:grpSpPr>
        <p:sp>
          <p:nvSpPr>
            <p:cNvPr id="3188" name="Google Shape;3188;p194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94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0" name="Google Shape;3190;p194"/>
          <p:cNvSpPr/>
          <p:nvPr/>
        </p:nvSpPr>
        <p:spPr>
          <a:xfrm>
            <a:off x="2077702" y="979039"/>
            <a:ext cx="290970" cy="251145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1" name="Google Shape;3191;p194"/>
          <p:cNvSpPr/>
          <p:nvPr/>
        </p:nvSpPr>
        <p:spPr>
          <a:xfrm>
            <a:off x="2661148" y="979807"/>
            <a:ext cx="251176" cy="249609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2" name="Google Shape;3192;p194"/>
          <p:cNvGrpSpPr/>
          <p:nvPr/>
        </p:nvGrpSpPr>
        <p:grpSpPr>
          <a:xfrm>
            <a:off x="3145963" y="975207"/>
            <a:ext cx="408386" cy="258810"/>
            <a:chOff x="3918650" y="293075"/>
            <a:chExt cx="488500" cy="412775"/>
          </a:xfrm>
        </p:grpSpPr>
        <p:sp>
          <p:nvSpPr>
            <p:cNvPr id="3193" name="Google Shape;3193;p194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94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94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6" name="Google Shape;3196;p194"/>
          <p:cNvGrpSpPr/>
          <p:nvPr/>
        </p:nvGrpSpPr>
        <p:grpSpPr>
          <a:xfrm>
            <a:off x="3745730" y="955676"/>
            <a:ext cx="335905" cy="297856"/>
            <a:chOff x="4636075" y="261925"/>
            <a:chExt cx="401800" cy="475050"/>
          </a:xfrm>
        </p:grpSpPr>
        <p:sp>
          <p:nvSpPr>
            <p:cNvPr id="3197" name="Google Shape;3197;p194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94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94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94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1" name="Google Shape;3201;p194"/>
          <p:cNvSpPr/>
          <p:nvPr/>
        </p:nvSpPr>
        <p:spPr>
          <a:xfrm>
            <a:off x="4284931" y="978647"/>
            <a:ext cx="384894" cy="251929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2" name="Google Shape;3202;p194"/>
          <p:cNvGrpSpPr/>
          <p:nvPr/>
        </p:nvGrpSpPr>
        <p:grpSpPr>
          <a:xfrm>
            <a:off x="4872282" y="980568"/>
            <a:ext cx="336908" cy="247696"/>
            <a:chOff x="5983625" y="301625"/>
            <a:chExt cx="403000" cy="395050"/>
          </a:xfrm>
        </p:grpSpPr>
        <p:sp>
          <p:nvSpPr>
            <p:cNvPr id="3203" name="Google Shape;3203;p194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94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94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94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94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94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94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94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94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94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94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94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94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94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94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94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94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94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94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94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3" name="Google Shape;3223;p194"/>
          <p:cNvGrpSpPr/>
          <p:nvPr/>
        </p:nvGrpSpPr>
        <p:grpSpPr>
          <a:xfrm>
            <a:off x="5438358" y="978640"/>
            <a:ext cx="331808" cy="248480"/>
            <a:chOff x="6660750" y="298550"/>
            <a:chExt cx="396900" cy="396300"/>
          </a:xfrm>
        </p:grpSpPr>
        <p:sp>
          <p:nvSpPr>
            <p:cNvPr id="3224" name="Google Shape;3224;p194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94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6" name="Google Shape;3226;p194"/>
          <p:cNvGrpSpPr/>
          <p:nvPr/>
        </p:nvGrpSpPr>
        <p:grpSpPr>
          <a:xfrm>
            <a:off x="358968" y="1369904"/>
            <a:ext cx="347107" cy="315083"/>
            <a:chOff x="584925" y="922575"/>
            <a:chExt cx="415200" cy="502525"/>
          </a:xfrm>
        </p:grpSpPr>
        <p:sp>
          <p:nvSpPr>
            <p:cNvPr id="3227" name="Google Shape;3227;p194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94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94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0" name="Google Shape;3230;p194"/>
          <p:cNvGrpSpPr/>
          <p:nvPr/>
        </p:nvGrpSpPr>
        <p:grpSpPr>
          <a:xfrm>
            <a:off x="912275" y="1362630"/>
            <a:ext cx="367547" cy="328485"/>
            <a:chOff x="1246775" y="910975"/>
            <a:chExt cx="439650" cy="523900"/>
          </a:xfrm>
        </p:grpSpPr>
        <p:sp>
          <p:nvSpPr>
            <p:cNvPr id="3231" name="Google Shape;3231;p194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194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94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4" name="Google Shape;3234;p194"/>
          <p:cNvGrpSpPr/>
          <p:nvPr/>
        </p:nvGrpSpPr>
        <p:grpSpPr>
          <a:xfrm>
            <a:off x="1480400" y="1415455"/>
            <a:ext cx="358351" cy="223588"/>
            <a:chOff x="1926350" y="995225"/>
            <a:chExt cx="428650" cy="356600"/>
          </a:xfrm>
        </p:grpSpPr>
        <p:sp>
          <p:nvSpPr>
            <p:cNvPr id="3235" name="Google Shape;3235;p194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94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94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94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9" name="Google Shape;3239;p194"/>
          <p:cNvSpPr/>
          <p:nvPr/>
        </p:nvSpPr>
        <p:spPr>
          <a:xfrm>
            <a:off x="2048085" y="1396716"/>
            <a:ext cx="350200" cy="261114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194"/>
          <p:cNvSpPr/>
          <p:nvPr/>
        </p:nvSpPr>
        <p:spPr>
          <a:xfrm>
            <a:off x="2612156" y="1409742"/>
            <a:ext cx="349155" cy="235078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194"/>
          <p:cNvSpPr/>
          <p:nvPr/>
        </p:nvSpPr>
        <p:spPr>
          <a:xfrm>
            <a:off x="3180804" y="1411655"/>
            <a:ext cx="338956" cy="2312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194"/>
          <p:cNvSpPr/>
          <p:nvPr/>
        </p:nvSpPr>
        <p:spPr>
          <a:xfrm>
            <a:off x="3755576" y="1413943"/>
            <a:ext cx="316510" cy="22666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3" name="Google Shape;3243;p194"/>
          <p:cNvGrpSpPr/>
          <p:nvPr/>
        </p:nvGrpSpPr>
        <p:grpSpPr>
          <a:xfrm>
            <a:off x="4302631" y="1398620"/>
            <a:ext cx="349155" cy="262243"/>
            <a:chOff x="5302225" y="968375"/>
            <a:chExt cx="417650" cy="418250"/>
          </a:xfrm>
        </p:grpSpPr>
        <p:sp>
          <p:nvSpPr>
            <p:cNvPr id="3244" name="Google Shape;3244;p194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94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6" name="Google Shape;3246;p194"/>
          <p:cNvGrpSpPr/>
          <p:nvPr/>
        </p:nvGrpSpPr>
        <p:grpSpPr>
          <a:xfrm>
            <a:off x="4824295" y="1369136"/>
            <a:ext cx="432881" cy="316227"/>
            <a:chOff x="5926225" y="921350"/>
            <a:chExt cx="517800" cy="504350"/>
          </a:xfrm>
        </p:grpSpPr>
        <p:sp>
          <p:nvSpPr>
            <p:cNvPr id="3247" name="Google Shape;3247;p194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94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9" name="Google Shape;3249;p194"/>
          <p:cNvGrpSpPr/>
          <p:nvPr/>
        </p:nvGrpSpPr>
        <p:grpSpPr>
          <a:xfrm>
            <a:off x="5402118" y="1375264"/>
            <a:ext cx="404290" cy="303985"/>
            <a:chOff x="6617400" y="931125"/>
            <a:chExt cx="483600" cy="484825"/>
          </a:xfrm>
        </p:grpSpPr>
        <p:sp>
          <p:nvSpPr>
            <p:cNvPr id="3250" name="Google Shape;3250;p194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94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2" name="Google Shape;3252;p194"/>
          <p:cNvGrpSpPr/>
          <p:nvPr/>
        </p:nvGrpSpPr>
        <p:grpSpPr>
          <a:xfrm>
            <a:off x="337525" y="1847286"/>
            <a:ext cx="389994" cy="205217"/>
            <a:chOff x="559275" y="1683950"/>
            <a:chExt cx="466500" cy="327300"/>
          </a:xfrm>
        </p:grpSpPr>
        <p:sp>
          <p:nvSpPr>
            <p:cNvPr id="3253" name="Google Shape;3253;p194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94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55" name="Google Shape;3255;p194"/>
          <p:cNvGrpSpPr/>
          <p:nvPr/>
        </p:nvGrpSpPr>
        <p:grpSpPr>
          <a:xfrm>
            <a:off x="901052" y="1806719"/>
            <a:ext cx="389994" cy="286367"/>
            <a:chOff x="1233350" y="1619250"/>
            <a:chExt cx="466500" cy="456725"/>
          </a:xfrm>
        </p:grpSpPr>
        <p:sp>
          <p:nvSpPr>
            <p:cNvPr id="3256" name="Google Shape;3256;p194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94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94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94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0" name="Google Shape;3260;p194"/>
          <p:cNvGrpSpPr/>
          <p:nvPr/>
        </p:nvGrpSpPr>
        <p:grpSpPr>
          <a:xfrm>
            <a:off x="1476826" y="1812832"/>
            <a:ext cx="365499" cy="274124"/>
            <a:chOff x="1922075" y="1629000"/>
            <a:chExt cx="437200" cy="437200"/>
          </a:xfrm>
        </p:grpSpPr>
        <p:sp>
          <p:nvSpPr>
            <p:cNvPr id="3261" name="Google Shape;3261;p194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94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3" name="Google Shape;3263;p194"/>
          <p:cNvGrpSpPr/>
          <p:nvPr/>
        </p:nvGrpSpPr>
        <p:grpSpPr>
          <a:xfrm>
            <a:off x="2038827" y="1811688"/>
            <a:ext cx="368551" cy="276413"/>
            <a:chOff x="2594325" y="1627175"/>
            <a:chExt cx="440850" cy="440850"/>
          </a:xfrm>
        </p:grpSpPr>
        <p:sp>
          <p:nvSpPr>
            <p:cNvPr id="3264" name="Google Shape;3264;p194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94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94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7" name="Google Shape;3267;p194"/>
          <p:cNvSpPr/>
          <p:nvPr/>
        </p:nvSpPr>
        <p:spPr>
          <a:xfrm>
            <a:off x="2618782" y="1823986"/>
            <a:ext cx="335905" cy="251913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8" name="Google Shape;3268;p194"/>
          <p:cNvGrpSpPr/>
          <p:nvPr/>
        </p:nvGrpSpPr>
        <p:grpSpPr>
          <a:xfrm>
            <a:off x="3200595" y="1791012"/>
            <a:ext cx="299121" cy="317764"/>
            <a:chOff x="3984000" y="1594200"/>
            <a:chExt cx="357800" cy="506800"/>
          </a:xfrm>
        </p:grpSpPr>
        <p:sp>
          <p:nvSpPr>
            <p:cNvPr id="3269" name="Google Shape;3269;p194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94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1" name="Google Shape;3271;p194"/>
          <p:cNvGrpSpPr/>
          <p:nvPr/>
        </p:nvGrpSpPr>
        <p:grpSpPr>
          <a:xfrm>
            <a:off x="3716637" y="1859152"/>
            <a:ext cx="394090" cy="181485"/>
            <a:chOff x="4601275" y="1702875"/>
            <a:chExt cx="471400" cy="289450"/>
          </a:xfrm>
        </p:grpSpPr>
        <p:sp>
          <p:nvSpPr>
            <p:cNvPr id="3272" name="Google Shape;3272;p194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94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94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94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94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7" name="Google Shape;3277;p194"/>
          <p:cNvGrpSpPr/>
          <p:nvPr/>
        </p:nvGrpSpPr>
        <p:grpSpPr>
          <a:xfrm>
            <a:off x="4299057" y="1814744"/>
            <a:ext cx="356303" cy="270300"/>
            <a:chOff x="5297950" y="1632050"/>
            <a:chExt cx="426200" cy="431100"/>
          </a:xfrm>
        </p:grpSpPr>
        <p:sp>
          <p:nvSpPr>
            <p:cNvPr id="3278" name="Google Shape;3278;p194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94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0" name="Google Shape;3280;p194"/>
          <p:cNvGrpSpPr/>
          <p:nvPr/>
        </p:nvGrpSpPr>
        <p:grpSpPr>
          <a:xfrm>
            <a:off x="4861560" y="1806719"/>
            <a:ext cx="358351" cy="286367"/>
            <a:chOff x="5970800" y="1619250"/>
            <a:chExt cx="428650" cy="456725"/>
          </a:xfrm>
        </p:grpSpPr>
        <p:sp>
          <p:nvSpPr>
            <p:cNvPr id="3281" name="Google Shape;3281;p194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94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94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94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94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6" name="Google Shape;3286;p194"/>
          <p:cNvGrpSpPr/>
          <p:nvPr/>
        </p:nvGrpSpPr>
        <p:grpSpPr>
          <a:xfrm>
            <a:off x="5408764" y="1803270"/>
            <a:ext cx="401719" cy="274877"/>
            <a:chOff x="6625350" y="1613750"/>
            <a:chExt cx="480525" cy="438400"/>
          </a:xfrm>
        </p:grpSpPr>
        <p:sp>
          <p:nvSpPr>
            <p:cNvPr id="3287" name="Google Shape;3287;p194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94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94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194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94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2" name="Google Shape;3292;p194"/>
          <p:cNvGrpSpPr/>
          <p:nvPr/>
        </p:nvGrpSpPr>
        <p:grpSpPr>
          <a:xfrm>
            <a:off x="380913" y="2250415"/>
            <a:ext cx="303217" cy="244264"/>
            <a:chOff x="611175" y="2326900"/>
            <a:chExt cx="362700" cy="389575"/>
          </a:xfrm>
        </p:grpSpPr>
        <p:sp>
          <p:nvSpPr>
            <p:cNvPr id="3293" name="Google Shape;3293;p194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94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94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94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7" name="Google Shape;3297;p194"/>
          <p:cNvSpPr/>
          <p:nvPr/>
        </p:nvSpPr>
        <p:spPr>
          <a:xfrm>
            <a:off x="936309" y="2252761"/>
            <a:ext cx="319561" cy="23967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8" name="Google Shape;3298;p194"/>
          <p:cNvSpPr/>
          <p:nvPr/>
        </p:nvSpPr>
        <p:spPr>
          <a:xfrm>
            <a:off x="1499857" y="2252761"/>
            <a:ext cx="319561" cy="23967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9" name="Google Shape;3299;p194"/>
          <p:cNvSpPr/>
          <p:nvPr/>
        </p:nvSpPr>
        <p:spPr>
          <a:xfrm>
            <a:off x="2063406" y="2252761"/>
            <a:ext cx="319561" cy="23967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0" name="Google Shape;3300;p194"/>
          <p:cNvGrpSpPr/>
          <p:nvPr/>
        </p:nvGrpSpPr>
        <p:grpSpPr>
          <a:xfrm>
            <a:off x="2701378" y="2211369"/>
            <a:ext cx="170502" cy="319300"/>
            <a:chOff x="3386850" y="2264625"/>
            <a:chExt cx="203950" cy="509250"/>
          </a:xfrm>
        </p:grpSpPr>
        <p:sp>
          <p:nvSpPr>
            <p:cNvPr id="3301" name="Google Shape;3301;p194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94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3" name="Google Shape;3303;p194"/>
          <p:cNvGrpSpPr/>
          <p:nvPr/>
        </p:nvGrpSpPr>
        <p:grpSpPr>
          <a:xfrm>
            <a:off x="3843751" y="2251952"/>
            <a:ext cx="139863" cy="238135"/>
            <a:chOff x="4753325" y="2329350"/>
            <a:chExt cx="167300" cy="379800"/>
          </a:xfrm>
        </p:grpSpPr>
        <p:sp>
          <p:nvSpPr>
            <p:cNvPr id="3304" name="Google Shape;3304;p194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94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6" name="Google Shape;3306;p194"/>
          <p:cNvGrpSpPr/>
          <p:nvPr/>
        </p:nvGrpSpPr>
        <p:grpSpPr>
          <a:xfrm>
            <a:off x="3277653" y="2212889"/>
            <a:ext cx="145004" cy="316243"/>
            <a:chOff x="4076175" y="2267050"/>
            <a:chExt cx="173450" cy="504375"/>
          </a:xfrm>
        </p:grpSpPr>
        <p:sp>
          <p:nvSpPr>
            <p:cNvPr id="3307" name="Google Shape;3307;p194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94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9" name="Google Shape;3309;p194"/>
          <p:cNvSpPr/>
          <p:nvPr/>
        </p:nvSpPr>
        <p:spPr>
          <a:xfrm>
            <a:off x="4317599" y="2246255"/>
            <a:ext cx="319561" cy="252681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0" name="Google Shape;3310;p194"/>
          <p:cNvGrpSpPr/>
          <p:nvPr/>
        </p:nvGrpSpPr>
        <p:grpSpPr>
          <a:xfrm>
            <a:off x="4865134" y="2250792"/>
            <a:ext cx="351204" cy="243495"/>
            <a:chOff x="5975075" y="2327500"/>
            <a:chExt cx="420100" cy="388350"/>
          </a:xfrm>
        </p:grpSpPr>
        <p:sp>
          <p:nvSpPr>
            <p:cNvPr id="3311" name="Google Shape;3311;p194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94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3" name="Google Shape;3313;p194"/>
          <p:cNvGrpSpPr/>
          <p:nvPr/>
        </p:nvGrpSpPr>
        <p:grpSpPr>
          <a:xfrm>
            <a:off x="5496544" y="2243518"/>
            <a:ext cx="215437" cy="263403"/>
            <a:chOff x="6730350" y="2315900"/>
            <a:chExt cx="257700" cy="420100"/>
          </a:xfrm>
        </p:grpSpPr>
        <p:sp>
          <p:nvSpPr>
            <p:cNvPr id="3314" name="Google Shape;3314;p194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94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94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94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94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9" name="Google Shape;3319;p194"/>
          <p:cNvGrpSpPr/>
          <p:nvPr/>
        </p:nvGrpSpPr>
        <p:grpSpPr>
          <a:xfrm>
            <a:off x="477889" y="2645880"/>
            <a:ext cx="109265" cy="298624"/>
            <a:chOff x="727175" y="2957625"/>
            <a:chExt cx="130700" cy="476275"/>
          </a:xfrm>
        </p:grpSpPr>
        <p:sp>
          <p:nvSpPr>
            <p:cNvPr id="3320" name="Google Shape;3320;p194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94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2" name="Google Shape;3322;p194"/>
          <p:cNvSpPr/>
          <p:nvPr/>
        </p:nvSpPr>
        <p:spPr>
          <a:xfrm>
            <a:off x="1492208" y="2634086"/>
            <a:ext cx="334860" cy="322356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194"/>
          <p:cNvSpPr/>
          <p:nvPr/>
        </p:nvSpPr>
        <p:spPr>
          <a:xfrm>
            <a:off x="972049" y="2634086"/>
            <a:ext cx="248083" cy="322356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4" name="Google Shape;3324;p194"/>
          <p:cNvGrpSpPr/>
          <p:nvPr/>
        </p:nvGrpSpPr>
        <p:grpSpPr>
          <a:xfrm>
            <a:off x="2029631" y="2655442"/>
            <a:ext cx="386943" cy="279485"/>
            <a:chOff x="2583325" y="2972875"/>
            <a:chExt cx="462850" cy="445750"/>
          </a:xfrm>
        </p:grpSpPr>
        <p:sp>
          <p:nvSpPr>
            <p:cNvPr id="3325" name="Google Shape;3325;p194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94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7" name="Google Shape;3327;p194"/>
          <p:cNvGrpSpPr/>
          <p:nvPr/>
        </p:nvGrpSpPr>
        <p:grpSpPr>
          <a:xfrm>
            <a:off x="2579886" y="2697184"/>
            <a:ext cx="413486" cy="196016"/>
            <a:chOff x="3241525" y="3039450"/>
            <a:chExt cx="494600" cy="312625"/>
          </a:xfrm>
        </p:grpSpPr>
        <p:sp>
          <p:nvSpPr>
            <p:cNvPr id="3328" name="Google Shape;3328;p194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94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0" name="Google Shape;3330;p194"/>
          <p:cNvSpPr/>
          <p:nvPr/>
        </p:nvSpPr>
        <p:spPr>
          <a:xfrm>
            <a:off x="3736180" y="2662035"/>
            <a:ext cx="355300" cy="266459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1" name="Google Shape;3331;p194"/>
          <p:cNvGrpSpPr/>
          <p:nvPr/>
        </p:nvGrpSpPr>
        <p:grpSpPr>
          <a:xfrm>
            <a:off x="4263318" y="2676509"/>
            <a:ext cx="427781" cy="237367"/>
            <a:chOff x="5255200" y="3006475"/>
            <a:chExt cx="511700" cy="378575"/>
          </a:xfrm>
        </p:grpSpPr>
        <p:sp>
          <p:nvSpPr>
            <p:cNvPr id="3332" name="Google Shape;3332;p194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94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4" name="Google Shape;3334;p194"/>
          <p:cNvGrpSpPr/>
          <p:nvPr/>
        </p:nvGrpSpPr>
        <p:grpSpPr>
          <a:xfrm>
            <a:off x="3177104" y="2662731"/>
            <a:ext cx="346104" cy="264923"/>
            <a:chOff x="3955900" y="2984500"/>
            <a:chExt cx="414000" cy="422525"/>
          </a:xfrm>
        </p:grpSpPr>
        <p:sp>
          <p:nvSpPr>
            <p:cNvPr id="3335" name="Google Shape;3335;p194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94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94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8" name="Google Shape;3338;p194"/>
          <p:cNvSpPr/>
          <p:nvPr/>
        </p:nvSpPr>
        <p:spPr>
          <a:xfrm>
            <a:off x="341117" y="3103836"/>
            <a:ext cx="386922" cy="228181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9" name="Google Shape;3339;p194"/>
          <p:cNvSpPr/>
          <p:nvPr/>
        </p:nvSpPr>
        <p:spPr>
          <a:xfrm>
            <a:off x="4906165" y="2649777"/>
            <a:ext cx="269526" cy="290975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0" name="Google Shape;3340;p194"/>
          <p:cNvGrpSpPr/>
          <p:nvPr/>
        </p:nvGrpSpPr>
        <p:grpSpPr>
          <a:xfrm>
            <a:off x="5472049" y="2658890"/>
            <a:ext cx="264427" cy="281789"/>
            <a:chOff x="6701050" y="2978375"/>
            <a:chExt cx="316300" cy="449425"/>
          </a:xfrm>
        </p:grpSpPr>
        <p:sp>
          <p:nvSpPr>
            <p:cNvPr id="3341" name="Google Shape;3341;p194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94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3" name="Google Shape;3343;p194"/>
          <p:cNvGrpSpPr/>
          <p:nvPr/>
        </p:nvGrpSpPr>
        <p:grpSpPr>
          <a:xfrm>
            <a:off x="907677" y="3122886"/>
            <a:ext cx="376743" cy="189903"/>
            <a:chOff x="1241275" y="3718400"/>
            <a:chExt cx="450650" cy="302875"/>
          </a:xfrm>
        </p:grpSpPr>
        <p:sp>
          <p:nvSpPr>
            <p:cNvPr id="3344" name="Google Shape;3344;p194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94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94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94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8" name="Google Shape;3348;p194"/>
          <p:cNvGrpSpPr/>
          <p:nvPr/>
        </p:nvGrpSpPr>
        <p:grpSpPr>
          <a:xfrm>
            <a:off x="1476324" y="3108339"/>
            <a:ext cx="366502" cy="219372"/>
            <a:chOff x="1921475" y="3695200"/>
            <a:chExt cx="438400" cy="349875"/>
          </a:xfrm>
        </p:grpSpPr>
        <p:sp>
          <p:nvSpPr>
            <p:cNvPr id="3349" name="Google Shape;3349;p194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94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94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2" name="Google Shape;3352;p194"/>
          <p:cNvGrpSpPr/>
          <p:nvPr/>
        </p:nvGrpSpPr>
        <p:grpSpPr>
          <a:xfrm>
            <a:off x="2043425" y="3104891"/>
            <a:ext cx="359355" cy="225892"/>
            <a:chOff x="2599825" y="3689700"/>
            <a:chExt cx="429850" cy="360275"/>
          </a:xfrm>
        </p:grpSpPr>
        <p:sp>
          <p:nvSpPr>
            <p:cNvPr id="3353" name="Google Shape;3353;p194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94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5" name="Google Shape;3355;p194"/>
          <p:cNvGrpSpPr/>
          <p:nvPr/>
        </p:nvGrpSpPr>
        <p:grpSpPr>
          <a:xfrm>
            <a:off x="2624299" y="3081535"/>
            <a:ext cx="324661" cy="254217"/>
            <a:chOff x="3294650" y="3652450"/>
            <a:chExt cx="388350" cy="405450"/>
          </a:xfrm>
        </p:grpSpPr>
        <p:sp>
          <p:nvSpPr>
            <p:cNvPr id="3356" name="Google Shape;3356;p194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94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94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9" name="Google Shape;3359;p194"/>
          <p:cNvGrpSpPr/>
          <p:nvPr/>
        </p:nvGrpSpPr>
        <p:grpSpPr>
          <a:xfrm>
            <a:off x="3160781" y="3113700"/>
            <a:ext cx="378750" cy="208274"/>
            <a:chOff x="3936375" y="3703750"/>
            <a:chExt cx="453050" cy="332175"/>
          </a:xfrm>
        </p:grpSpPr>
        <p:sp>
          <p:nvSpPr>
            <p:cNvPr id="3360" name="Google Shape;3360;p194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94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94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94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94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5" name="Google Shape;3365;p194"/>
          <p:cNvGrpSpPr/>
          <p:nvPr/>
        </p:nvGrpSpPr>
        <p:grpSpPr>
          <a:xfrm>
            <a:off x="3724307" y="3113700"/>
            <a:ext cx="378750" cy="208274"/>
            <a:chOff x="4610450" y="3703750"/>
            <a:chExt cx="453050" cy="332175"/>
          </a:xfrm>
        </p:grpSpPr>
        <p:sp>
          <p:nvSpPr>
            <p:cNvPr id="3366" name="Google Shape;3366;p194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94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8" name="Google Shape;3368;p194"/>
          <p:cNvGrpSpPr/>
          <p:nvPr/>
        </p:nvGrpSpPr>
        <p:grpSpPr>
          <a:xfrm>
            <a:off x="4301106" y="3092649"/>
            <a:ext cx="352207" cy="250377"/>
            <a:chOff x="5300400" y="3670175"/>
            <a:chExt cx="421300" cy="399325"/>
          </a:xfrm>
        </p:grpSpPr>
        <p:sp>
          <p:nvSpPr>
            <p:cNvPr id="3369" name="Google Shape;3369;p194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94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94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94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94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4" name="Google Shape;3374;p194"/>
          <p:cNvSpPr/>
          <p:nvPr/>
        </p:nvSpPr>
        <p:spPr>
          <a:xfrm>
            <a:off x="4844905" y="3070918"/>
            <a:ext cx="392042" cy="294016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5" name="Google Shape;3375;p194"/>
          <p:cNvGrpSpPr/>
          <p:nvPr/>
        </p:nvGrpSpPr>
        <p:grpSpPr>
          <a:xfrm>
            <a:off x="5433259" y="3089576"/>
            <a:ext cx="342008" cy="256521"/>
            <a:chOff x="6654650" y="3665275"/>
            <a:chExt cx="409100" cy="409125"/>
          </a:xfrm>
        </p:grpSpPr>
        <p:sp>
          <p:nvSpPr>
            <p:cNvPr id="3376" name="Google Shape;3376;p194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94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8" name="Google Shape;3378;p194"/>
          <p:cNvGrpSpPr/>
          <p:nvPr/>
        </p:nvGrpSpPr>
        <p:grpSpPr>
          <a:xfrm>
            <a:off x="347223" y="3501500"/>
            <a:ext cx="370599" cy="277965"/>
            <a:chOff x="570875" y="4322250"/>
            <a:chExt cx="443300" cy="443325"/>
          </a:xfrm>
        </p:grpSpPr>
        <p:sp>
          <p:nvSpPr>
            <p:cNvPr id="3379" name="Google Shape;3379;p194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94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94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94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3" name="Google Shape;3383;p194"/>
          <p:cNvSpPr/>
          <p:nvPr/>
        </p:nvSpPr>
        <p:spPr>
          <a:xfrm>
            <a:off x="895469" y="3555592"/>
            <a:ext cx="401238" cy="169995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4" name="Google Shape;3384;p194"/>
          <p:cNvGrpSpPr/>
          <p:nvPr/>
        </p:nvGrpSpPr>
        <p:grpSpPr>
          <a:xfrm>
            <a:off x="1524812" y="3480840"/>
            <a:ext cx="269526" cy="319284"/>
            <a:chOff x="1979475" y="4289300"/>
            <a:chExt cx="322400" cy="509225"/>
          </a:xfrm>
        </p:grpSpPr>
        <p:sp>
          <p:nvSpPr>
            <p:cNvPr id="3385" name="Google Shape;3385;p194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94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94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8" name="Google Shape;3388;p194"/>
          <p:cNvGrpSpPr/>
          <p:nvPr/>
        </p:nvGrpSpPr>
        <p:grpSpPr>
          <a:xfrm>
            <a:off x="2064346" y="3485041"/>
            <a:ext cx="318014" cy="310882"/>
            <a:chOff x="2624850" y="4296000"/>
            <a:chExt cx="380400" cy="495825"/>
          </a:xfrm>
        </p:grpSpPr>
        <p:sp>
          <p:nvSpPr>
            <p:cNvPr id="3389" name="Google Shape;3389;p194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94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94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2" name="Google Shape;3392;p194"/>
          <p:cNvSpPr/>
          <p:nvPr/>
        </p:nvSpPr>
        <p:spPr>
          <a:xfrm>
            <a:off x="3180303" y="3513095"/>
            <a:ext cx="339959" cy="254985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3" name="Google Shape;3393;p194"/>
          <p:cNvSpPr/>
          <p:nvPr/>
        </p:nvSpPr>
        <p:spPr>
          <a:xfrm>
            <a:off x="2616754" y="3529178"/>
            <a:ext cx="339959" cy="222820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4" name="Google Shape;3394;p194"/>
          <p:cNvSpPr/>
          <p:nvPr/>
        </p:nvSpPr>
        <p:spPr>
          <a:xfrm>
            <a:off x="3742304" y="3511951"/>
            <a:ext cx="343053" cy="257274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5" name="Google Shape;3395;p194"/>
          <p:cNvGrpSpPr/>
          <p:nvPr/>
        </p:nvGrpSpPr>
        <p:grpSpPr>
          <a:xfrm>
            <a:off x="4280686" y="3515670"/>
            <a:ext cx="393045" cy="249624"/>
            <a:chOff x="5275975" y="4344850"/>
            <a:chExt cx="470150" cy="398125"/>
          </a:xfrm>
        </p:grpSpPr>
        <p:sp>
          <p:nvSpPr>
            <p:cNvPr id="3396" name="Google Shape;3396;p194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94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94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9" name="Google Shape;3399;p194"/>
          <p:cNvSpPr/>
          <p:nvPr/>
        </p:nvSpPr>
        <p:spPr>
          <a:xfrm>
            <a:off x="4864301" y="3508126"/>
            <a:ext cx="353252" cy="264923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0" name="Google Shape;3400;p194"/>
          <p:cNvGrpSpPr/>
          <p:nvPr/>
        </p:nvGrpSpPr>
        <p:grpSpPr>
          <a:xfrm>
            <a:off x="5423038" y="3495387"/>
            <a:ext cx="362448" cy="290191"/>
            <a:chOff x="6642425" y="4312500"/>
            <a:chExt cx="433550" cy="462825"/>
          </a:xfrm>
        </p:grpSpPr>
        <p:sp>
          <p:nvSpPr>
            <p:cNvPr id="3401" name="Google Shape;3401;p194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94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94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4" name="Google Shape;3404;p194"/>
          <p:cNvSpPr/>
          <p:nvPr/>
        </p:nvSpPr>
        <p:spPr>
          <a:xfrm>
            <a:off x="299775" y="3960258"/>
            <a:ext cx="465527" cy="205985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5" name="Google Shape;3405;p194"/>
          <p:cNvGrpSpPr/>
          <p:nvPr/>
        </p:nvGrpSpPr>
        <p:grpSpPr>
          <a:xfrm>
            <a:off x="910227" y="3926073"/>
            <a:ext cx="371623" cy="274124"/>
            <a:chOff x="1244325" y="4999400"/>
            <a:chExt cx="444525" cy="437200"/>
          </a:xfrm>
        </p:grpSpPr>
        <p:sp>
          <p:nvSpPr>
            <p:cNvPr id="3406" name="Google Shape;3406;p194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94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94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94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94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1" name="Google Shape;3411;p194"/>
          <p:cNvGrpSpPr/>
          <p:nvPr/>
        </p:nvGrpSpPr>
        <p:grpSpPr>
          <a:xfrm>
            <a:off x="1506943" y="3917264"/>
            <a:ext cx="305265" cy="291727"/>
            <a:chOff x="1958100" y="4985350"/>
            <a:chExt cx="365150" cy="465275"/>
          </a:xfrm>
        </p:grpSpPr>
        <p:sp>
          <p:nvSpPr>
            <p:cNvPr id="3412" name="Google Shape;3412;p194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94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94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5" name="Google Shape;3415;p194"/>
          <p:cNvGrpSpPr/>
          <p:nvPr/>
        </p:nvGrpSpPr>
        <p:grpSpPr>
          <a:xfrm>
            <a:off x="2048002" y="3928361"/>
            <a:ext cx="350200" cy="269908"/>
            <a:chOff x="2605300" y="5003050"/>
            <a:chExt cx="418900" cy="430475"/>
          </a:xfrm>
        </p:grpSpPr>
        <p:sp>
          <p:nvSpPr>
            <p:cNvPr id="3416" name="Google Shape;3416;p194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94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94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9" name="Google Shape;3419;p194"/>
          <p:cNvGrpSpPr/>
          <p:nvPr/>
        </p:nvGrpSpPr>
        <p:grpSpPr>
          <a:xfrm>
            <a:off x="2577336" y="3934114"/>
            <a:ext cx="418585" cy="258042"/>
            <a:chOff x="3238475" y="5012225"/>
            <a:chExt cx="500700" cy="411550"/>
          </a:xfrm>
        </p:grpSpPr>
        <p:sp>
          <p:nvSpPr>
            <p:cNvPr id="3420" name="Google Shape;3420;p194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94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94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94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94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5" name="Google Shape;3425;p194"/>
          <p:cNvGrpSpPr/>
          <p:nvPr/>
        </p:nvGrpSpPr>
        <p:grpSpPr>
          <a:xfrm>
            <a:off x="3683970" y="3906542"/>
            <a:ext cx="459424" cy="313171"/>
            <a:chOff x="4562200" y="4968250"/>
            <a:chExt cx="549550" cy="499475"/>
          </a:xfrm>
        </p:grpSpPr>
        <p:sp>
          <p:nvSpPr>
            <p:cNvPr id="3426" name="Google Shape;3426;p194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94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94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94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94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1" name="Google Shape;3431;p194"/>
          <p:cNvGrpSpPr/>
          <p:nvPr/>
        </p:nvGrpSpPr>
        <p:grpSpPr>
          <a:xfrm>
            <a:off x="3190898" y="3924161"/>
            <a:ext cx="318516" cy="277557"/>
            <a:chOff x="3972400" y="4996350"/>
            <a:chExt cx="381000" cy="442675"/>
          </a:xfrm>
        </p:grpSpPr>
        <p:sp>
          <p:nvSpPr>
            <p:cNvPr id="3432" name="Google Shape;3432;p194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94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4" name="Google Shape;3434;p194"/>
          <p:cNvGrpSpPr/>
          <p:nvPr/>
        </p:nvGrpSpPr>
        <p:grpSpPr>
          <a:xfrm>
            <a:off x="4251593" y="3900805"/>
            <a:ext cx="451252" cy="324645"/>
            <a:chOff x="5241175" y="4959100"/>
            <a:chExt cx="539775" cy="517775"/>
          </a:xfrm>
        </p:grpSpPr>
        <p:sp>
          <p:nvSpPr>
            <p:cNvPr id="3435" name="Google Shape;3435;p194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94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94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94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94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94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1" name="Google Shape;3441;p194"/>
          <p:cNvSpPr/>
          <p:nvPr/>
        </p:nvSpPr>
        <p:spPr>
          <a:xfrm>
            <a:off x="4842355" y="3980934"/>
            <a:ext cx="397142" cy="164635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2" name="Google Shape;3442;p194"/>
          <p:cNvGrpSpPr/>
          <p:nvPr/>
        </p:nvGrpSpPr>
        <p:grpSpPr>
          <a:xfrm>
            <a:off x="5458777" y="3949037"/>
            <a:ext cx="289444" cy="249624"/>
            <a:chOff x="6685175" y="5036025"/>
            <a:chExt cx="346225" cy="398125"/>
          </a:xfrm>
        </p:grpSpPr>
        <p:sp>
          <p:nvSpPr>
            <p:cNvPr id="3443" name="Google Shape;3443;p194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94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94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94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94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8" name="Google Shape;3448;p194"/>
          <p:cNvGrpSpPr/>
          <p:nvPr/>
        </p:nvGrpSpPr>
        <p:grpSpPr>
          <a:xfrm>
            <a:off x="6359618" y="2092245"/>
            <a:ext cx="432570" cy="316026"/>
            <a:chOff x="5926225" y="921350"/>
            <a:chExt cx="517800" cy="504350"/>
          </a:xfrm>
        </p:grpSpPr>
        <p:sp>
          <p:nvSpPr>
            <p:cNvPr id="3449" name="Google Shape;3449;p194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3450" name="Google Shape;3450;p194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3451" name="Google Shape;3451;p194"/>
          <p:cNvSpPr/>
          <p:nvPr/>
        </p:nvSpPr>
        <p:spPr>
          <a:xfrm>
            <a:off x="6553538" y="2269242"/>
            <a:ext cx="400950" cy="169887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2" name="Google Shape;3452;p194"/>
          <p:cNvGrpSpPr/>
          <p:nvPr/>
        </p:nvGrpSpPr>
        <p:grpSpPr>
          <a:xfrm>
            <a:off x="7244605" y="2076780"/>
            <a:ext cx="432570" cy="316026"/>
            <a:chOff x="5926225" y="921350"/>
            <a:chExt cx="517800" cy="504350"/>
          </a:xfrm>
        </p:grpSpPr>
        <p:sp>
          <p:nvSpPr>
            <p:cNvPr id="3453" name="Google Shape;3453;p194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94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5" name="Google Shape;3455;p194"/>
          <p:cNvSpPr/>
          <p:nvPr/>
        </p:nvSpPr>
        <p:spPr>
          <a:xfrm>
            <a:off x="7438526" y="2253777"/>
            <a:ext cx="400950" cy="169887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6" name="Google Shape;3456;p194"/>
          <p:cNvGrpSpPr/>
          <p:nvPr/>
        </p:nvGrpSpPr>
        <p:grpSpPr>
          <a:xfrm>
            <a:off x="6359885" y="2638493"/>
            <a:ext cx="1075937" cy="785979"/>
            <a:chOff x="5926225" y="921350"/>
            <a:chExt cx="517800" cy="504350"/>
          </a:xfrm>
        </p:grpSpPr>
        <p:sp>
          <p:nvSpPr>
            <p:cNvPr id="3457" name="Google Shape;3457;p194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28575">
              <a:solidFill>
                <a:srgbClr val="0000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94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28575">
              <a:solidFill>
                <a:srgbClr val="0000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9" name="Google Shape;3459;p194"/>
          <p:cNvSpPr/>
          <p:nvPr/>
        </p:nvSpPr>
        <p:spPr>
          <a:xfrm>
            <a:off x="6842198" y="3078838"/>
            <a:ext cx="997288" cy="42252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0" name="Google Shape;3460;p194"/>
          <p:cNvSpPr txBox="1"/>
          <p:nvPr/>
        </p:nvSpPr>
        <p:spPr>
          <a:xfrm>
            <a:off x="6248575" y="918056"/>
            <a:ext cx="25920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means that you can: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Resize them without losing quality.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fill color and opacity.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line color, width and style.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Isn’t that nice? :)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Examples: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1" name="Google Shape;3461;p194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p195"/>
          <p:cNvSpPr txBox="1"/>
          <p:nvPr/>
        </p:nvSpPr>
        <p:spPr>
          <a:xfrm>
            <a:off x="2163850" y="628556"/>
            <a:ext cx="66768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Now you can use any emoji as an icon!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And of course it resizes without losing quality and you can change the color.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How? Follow Google instructions </a:t>
            </a:r>
            <a:r>
              <a:rPr lang="en" sz="1800" u="sng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https://twitter.com/googledocs/status/730087240156643328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7" name="Google Shape;3467;p195"/>
          <p:cNvSpPr txBox="1"/>
          <p:nvPr/>
        </p:nvSpPr>
        <p:spPr>
          <a:xfrm>
            <a:off x="808100" y="2237888"/>
            <a:ext cx="7608300" cy="19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2185C5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2185C5"/>
                </a:highlight>
                <a:latin typeface="Lato"/>
                <a:ea typeface="Lato"/>
                <a:cs typeface="Lato"/>
                <a:sym typeface="Lato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2185C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8" name="Google Shape;3468;p195"/>
          <p:cNvSpPr txBox="1"/>
          <p:nvPr/>
        </p:nvSpPr>
        <p:spPr>
          <a:xfrm>
            <a:off x="648975" y="642311"/>
            <a:ext cx="14406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9715"/>
                </a:solidFill>
              </a:rPr>
              <a:t>😉</a:t>
            </a:r>
            <a:endParaRPr sz="9600">
              <a:solidFill>
                <a:srgbClr val="FF9715"/>
              </a:solidFill>
            </a:endParaRPr>
          </a:p>
        </p:txBody>
      </p:sp>
      <p:sp>
        <p:nvSpPr>
          <p:cNvPr id="3469" name="Google Shape;3469;p195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Introduction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Contextualization</a:t>
            </a:r>
            <a:endParaRPr sz="2400"/>
          </a:p>
        </p:txBody>
      </p:sp>
      <p:sp>
        <p:nvSpPr>
          <p:cNvPr id="322" name="Google Shape;322;p30"/>
          <p:cNvSpPr txBox="1"/>
          <p:nvPr>
            <p:ph idx="1" type="body"/>
          </p:nvPr>
        </p:nvSpPr>
        <p:spPr>
          <a:xfrm>
            <a:off x="893700" y="1373588"/>
            <a:ext cx="79215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u="sng">
                <a:solidFill>
                  <a:srgbClr val="FF9715"/>
                </a:solidFill>
              </a:rPr>
              <a:t>Mobility</a:t>
            </a:r>
            <a:r>
              <a:rPr lang="en"/>
              <a:t> is a major factor present in everyday life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It makes life easier and applications more flexible</a:t>
            </a:r>
            <a:endParaRPr/>
          </a:p>
          <a:p>
            <a:pPr indent="-4191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IoT can benefit from it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Internet of Mobile Things (IoMT)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/>
              <a:t>Social Internet of Things (SIoT)</a:t>
            </a:r>
            <a:endParaRPr/>
          </a:p>
        </p:txBody>
      </p:sp>
      <p:sp>
        <p:nvSpPr>
          <p:cNvPr id="323" name="Google Shape;323;p30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3" name="Google Shape;103;p13"/>
          <p:cNvSpPr txBox="1"/>
          <p:nvPr>
            <p:ph idx="1" type="body"/>
          </p:nvPr>
        </p:nvSpPr>
        <p:spPr>
          <a:xfrm>
            <a:off x="893700" y="1373588"/>
            <a:ext cx="75870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Introduction</a:t>
            </a:r>
            <a:endParaRPr/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Background</a:t>
            </a:r>
            <a:endParaRPr/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Mobility Detection</a:t>
            </a:r>
            <a:endParaRPr/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Routing for Static IoT</a:t>
            </a:r>
            <a:endParaRPr/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Routing for Mobile IoT</a:t>
            </a:r>
            <a:endParaRPr/>
          </a:p>
          <a:p>
            <a:pPr indent="-419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Conclusions and Future Work</a:t>
            </a:r>
            <a:endParaRPr/>
          </a:p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/>
          <p:nvPr>
            <p:ph idx="1" type="body"/>
          </p:nvPr>
        </p:nvSpPr>
        <p:spPr>
          <a:xfrm>
            <a:off x="893700" y="1373588"/>
            <a:ext cx="79215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IoT becomes more </a:t>
            </a:r>
            <a:r>
              <a:rPr lang="en" u="sng"/>
              <a:t>ubiquitous</a:t>
            </a:r>
            <a:r>
              <a:rPr lang="en"/>
              <a:t> by handling mobility</a:t>
            </a:r>
            <a:endParaRPr/>
          </a:p>
          <a:p>
            <a:pPr indent="-4191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By supporting mobility, it is expected that: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Smart objects can be transported during normal usage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/>
              <a:t>This fact does not inhibit its normal operation and communication exchanges</a:t>
            </a:r>
            <a:endParaRPr/>
          </a:p>
        </p:txBody>
      </p:sp>
      <p:sp>
        <p:nvSpPr>
          <p:cNvPr id="329" name="Google Shape;329;p31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Introduction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Contextualization</a:t>
            </a:r>
            <a:endParaRPr sz="2400"/>
          </a:p>
        </p:txBody>
      </p:sp>
      <p:sp>
        <p:nvSpPr>
          <p:cNvPr id="330" name="Google Shape;330;p31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/>
          <p:nvPr>
            <p:ph idx="1" type="body"/>
          </p:nvPr>
        </p:nvSpPr>
        <p:spPr>
          <a:xfrm>
            <a:off x="893700" y="1373588"/>
            <a:ext cx="79215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677480"/>
              </a:buClr>
              <a:buSzPts val="3000"/>
              <a:buFont typeface="Sniglet"/>
              <a:buChar char="●"/>
            </a:pPr>
            <a:r>
              <a:rPr lang="en"/>
              <a:t>Many solutions have been proposed to support </a:t>
            </a:r>
            <a:r>
              <a:rPr lang="en" u="sng"/>
              <a:t>static</a:t>
            </a:r>
            <a:r>
              <a:rPr lang="en"/>
              <a:t> IoT</a:t>
            </a:r>
            <a:endParaRPr/>
          </a:p>
        </p:txBody>
      </p:sp>
      <p:sp>
        <p:nvSpPr>
          <p:cNvPr id="336" name="Google Shape;336;p32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Introduction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&amp; Relevance</a:t>
            </a:r>
            <a:endParaRPr/>
          </a:p>
        </p:txBody>
      </p:sp>
      <p:sp>
        <p:nvSpPr>
          <p:cNvPr id="337" name="Google Shape;337;p32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/>
          <p:nvPr>
            <p:ph idx="1" type="body"/>
          </p:nvPr>
        </p:nvSpPr>
        <p:spPr>
          <a:xfrm>
            <a:off x="893700" y="1316438"/>
            <a:ext cx="79215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</a:t>
            </a:r>
            <a:r>
              <a:rPr lang="en">
                <a:solidFill>
                  <a:srgbClr val="FF9715"/>
                </a:solidFill>
              </a:rPr>
              <a:t>mobility</a:t>
            </a:r>
            <a:r>
              <a:rPr lang="en"/>
              <a:t> aspect in </a:t>
            </a:r>
            <a:r>
              <a:rPr lang="en"/>
              <a:t>IoT</a:t>
            </a:r>
            <a:r>
              <a:rPr lang="en">
                <a:solidFill>
                  <a:srgbClr val="FF9715"/>
                </a:solidFill>
              </a:rPr>
              <a:t> imposes</a:t>
            </a:r>
            <a:r>
              <a:rPr lang="en"/>
              <a:t> several </a:t>
            </a:r>
            <a:r>
              <a:rPr lang="en">
                <a:solidFill>
                  <a:srgbClr val="FF9715"/>
                </a:solidFill>
              </a:rPr>
              <a:t>issues</a:t>
            </a:r>
            <a:r>
              <a:rPr lang="en"/>
              <a:t> that need to be handled</a:t>
            </a:r>
            <a:endParaRPr/>
          </a:p>
        </p:txBody>
      </p:sp>
      <p:sp>
        <p:nvSpPr>
          <p:cNvPr id="343" name="Google Shape;343;p33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Introduction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Motivation &amp; Relevance</a:t>
            </a:r>
            <a:endParaRPr sz="2400"/>
          </a:p>
        </p:txBody>
      </p:sp>
      <p:sp>
        <p:nvSpPr>
          <p:cNvPr id="344" name="Google Shape;344;p33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5" name="Google Shape;345;p33"/>
          <p:cNvGrpSpPr/>
          <p:nvPr/>
        </p:nvGrpSpPr>
        <p:grpSpPr>
          <a:xfrm>
            <a:off x="1686490" y="3306264"/>
            <a:ext cx="3406547" cy="1700085"/>
            <a:chOff x="0" y="2072625"/>
            <a:chExt cx="4485250" cy="2984700"/>
          </a:xfrm>
        </p:grpSpPr>
        <p:sp>
          <p:nvSpPr>
            <p:cNvPr id="346" name="Google Shape;346;p33"/>
            <p:cNvSpPr/>
            <p:nvPr/>
          </p:nvSpPr>
          <p:spPr>
            <a:xfrm>
              <a:off x="2776150" y="2072625"/>
              <a:ext cx="1709100" cy="960000"/>
            </a:xfrm>
            <a:prstGeom prst="roundRect">
              <a:avLst>
                <a:gd fmla="val 16667" name="adj"/>
              </a:avLst>
            </a:prstGeom>
            <a:solidFill>
              <a:srgbClr val="F7842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Sniglet"/>
                  <a:ea typeface="Sniglet"/>
                  <a:cs typeface="Sniglet"/>
                  <a:sym typeface="Sniglet"/>
                </a:rPr>
                <a:t>Mobility in IoT</a:t>
              </a:r>
              <a:endParaRPr sz="2200"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47" name="Google Shape;347;p33"/>
            <p:cNvSpPr/>
            <p:nvPr/>
          </p:nvSpPr>
          <p:spPr>
            <a:xfrm rot="8100000">
              <a:off x="2171505" y="3177279"/>
              <a:ext cx="904107" cy="834527"/>
            </a:xfrm>
            <a:prstGeom prst="stripedRightArrow">
              <a:avLst>
                <a:gd fmla="val 50000" name="adj1"/>
                <a:gd fmla="val 50000" name="adj2"/>
              </a:avLst>
            </a:prstGeom>
            <a:solidFill>
              <a:srgbClr val="BFBFB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0" y="4097325"/>
              <a:ext cx="2963100" cy="9600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Sniglet"/>
                  <a:ea typeface="Sniglet"/>
                  <a:cs typeface="Sniglet"/>
                  <a:sym typeface="Sniglet"/>
                </a:rPr>
                <a:t>Mobile     Devices</a:t>
              </a:r>
              <a:endParaRPr sz="2200"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 txBox="1"/>
          <p:nvPr>
            <p:ph idx="1" type="body"/>
          </p:nvPr>
        </p:nvSpPr>
        <p:spPr>
          <a:xfrm>
            <a:off x="893700" y="1316438"/>
            <a:ext cx="79215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</a:t>
            </a:r>
            <a:r>
              <a:rPr lang="en">
                <a:solidFill>
                  <a:srgbClr val="FF9715"/>
                </a:solidFill>
              </a:rPr>
              <a:t>mobility</a:t>
            </a:r>
            <a:r>
              <a:rPr lang="en"/>
              <a:t> aspect in IoT</a:t>
            </a:r>
            <a:r>
              <a:rPr lang="en">
                <a:solidFill>
                  <a:srgbClr val="FF9715"/>
                </a:solidFill>
              </a:rPr>
              <a:t> imposes</a:t>
            </a:r>
            <a:r>
              <a:rPr lang="en"/>
              <a:t> several </a:t>
            </a:r>
            <a:r>
              <a:rPr lang="en">
                <a:solidFill>
                  <a:srgbClr val="FF9715"/>
                </a:solidFill>
              </a:rPr>
              <a:t>issues</a:t>
            </a:r>
            <a:r>
              <a:rPr lang="en"/>
              <a:t> that need to be handled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4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Introduction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Motivation &amp; Relevance</a:t>
            </a:r>
            <a:endParaRPr sz="2400"/>
          </a:p>
        </p:txBody>
      </p:sp>
      <p:sp>
        <p:nvSpPr>
          <p:cNvPr id="355" name="Google Shape;355;p34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1686490" y="3306264"/>
            <a:ext cx="5467716" cy="1700085"/>
            <a:chOff x="0" y="2072625"/>
            <a:chExt cx="7199100" cy="2984700"/>
          </a:xfrm>
        </p:grpSpPr>
        <p:sp>
          <p:nvSpPr>
            <p:cNvPr id="357" name="Google Shape;357;p34"/>
            <p:cNvSpPr/>
            <p:nvPr/>
          </p:nvSpPr>
          <p:spPr>
            <a:xfrm rot="8100000">
              <a:off x="2171505" y="3177279"/>
              <a:ext cx="904107" cy="834527"/>
            </a:xfrm>
            <a:prstGeom prst="stripedRightArrow">
              <a:avLst>
                <a:gd fmla="val 50000" name="adj1"/>
                <a:gd fmla="val 50000" name="adj2"/>
              </a:avLst>
            </a:prstGeom>
            <a:solidFill>
              <a:srgbClr val="BFBFB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 rot="2700000">
              <a:off x="4123855" y="3177288"/>
              <a:ext cx="904107" cy="834527"/>
            </a:xfrm>
            <a:prstGeom prst="stripedRightArrow">
              <a:avLst>
                <a:gd fmla="val 50000" name="adj1"/>
                <a:gd fmla="val 50000" name="adj2"/>
              </a:avLst>
            </a:prstGeom>
            <a:solidFill>
              <a:srgbClr val="BFBFB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4236000" y="4097325"/>
              <a:ext cx="2963100" cy="960000"/>
            </a:xfrm>
            <a:prstGeom prst="roundRect">
              <a:avLst>
                <a:gd fmla="val 16667" name="adj"/>
              </a:avLst>
            </a:prstGeom>
            <a:solidFill>
              <a:srgbClr val="82ED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Sniglet"/>
                  <a:ea typeface="Sniglet"/>
                  <a:cs typeface="Sniglet"/>
                  <a:sym typeface="Sniglet"/>
                </a:rPr>
                <a:t>Mobile </a:t>
              </a:r>
              <a:endParaRPr sz="2200">
                <a:latin typeface="Sniglet"/>
                <a:ea typeface="Sniglet"/>
                <a:cs typeface="Sniglet"/>
                <a:sym typeface="Snigle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Sniglet"/>
                  <a:ea typeface="Sniglet"/>
                  <a:cs typeface="Sniglet"/>
                  <a:sym typeface="Sniglet"/>
                </a:rPr>
                <a:t>Software</a:t>
              </a:r>
              <a:endParaRPr sz="2200"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0" y="4097325"/>
              <a:ext cx="2963100" cy="9600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Mobile     Devices</a:t>
              </a:r>
              <a:endParaRPr sz="2200"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2776150" y="2072625"/>
              <a:ext cx="1709100" cy="960000"/>
            </a:xfrm>
            <a:prstGeom prst="roundRect">
              <a:avLst>
                <a:gd fmla="val 16667" name="adj"/>
              </a:avLst>
            </a:prstGeom>
            <a:solidFill>
              <a:srgbClr val="F7842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Sniglet"/>
                  <a:ea typeface="Sniglet"/>
                  <a:cs typeface="Sniglet"/>
                  <a:sym typeface="Sniglet"/>
                </a:rPr>
                <a:t>Mobility in IoT</a:t>
              </a:r>
              <a:endParaRPr sz="2200"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"/>
          <p:cNvSpPr txBox="1"/>
          <p:nvPr>
            <p:ph idx="1" type="body"/>
          </p:nvPr>
        </p:nvSpPr>
        <p:spPr>
          <a:xfrm>
            <a:off x="893700" y="1316438"/>
            <a:ext cx="79215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</a:t>
            </a:r>
            <a:r>
              <a:rPr lang="en">
                <a:solidFill>
                  <a:srgbClr val="FF9715"/>
                </a:solidFill>
              </a:rPr>
              <a:t>mobility</a:t>
            </a:r>
            <a:r>
              <a:rPr lang="en"/>
              <a:t> aspect in IoT</a:t>
            </a:r>
            <a:r>
              <a:rPr lang="en">
                <a:solidFill>
                  <a:srgbClr val="FF9715"/>
                </a:solidFill>
              </a:rPr>
              <a:t> imposes</a:t>
            </a:r>
            <a:r>
              <a:rPr lang="en"/>
              <a:t> several </a:t>
            </a:r>
            <a:r>
              <a:rPr lang="en">
                <a:solidFill>
                  <a:srgbClr val="FF9715"/>
                </a:solidFill>
              </a:rPr>
              <a:t>issues</a:t>
            </a:r>
            <a:r>
              <a:rPr lang="en"/>
              <a:t> that need to be handled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5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Introduction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Motivation &amp; Relevance</a:t>
            </a:r>
            <a:endParaRPr sz="2400"/>
          </a:p>
        </p:txBody>
      </p:sp>
      <p:sp>
        <p:nvSpPr>
          <p:cNvPr id="368" name="Google Shape;368;p35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9" name="Google Shape;369;p35"/>
          <p:cNvGrpSpPr/>
          <p:nvPr/>
        </p:nvGrpSpPr>
        <p:grpSpPr>
          <a:xfrm>
            <a:off x="1686490" y="2125697"/>
            <a:ext cx="5467716" cy="2880652"/>
            <a:chOff x="0" y="0"/>
            <a:chExt cx="7199100" cy="5057325"/>
          </a:xfrm>
        </p:grpSpPr>
        <p:sp>
          <p:nvSpPr>
            <p:cNvPr id="370" name="Google Shape;370;p35"/>
            <p:cNvSpPr/>
            <p:nvPr/>
          </p:nvSpPr>
          <p:spPr>
            <a:xfrm rot="8100000">
              <a:off x="2171505" y="3177279"/>
              <a:ext cx="904107" cy="834527"/>
            </a:xfrm>
            <a:prstGeom prst="stripedRightArrow">
              <a:avLst>
                <a:gd fmla="val 50000" name="adj1"/>
                <a:gd fmla="val 50000" name="adj2"/>
              </a:avLst>
            </a:prstGeom>
            <a:solidFill>
              <a:srgbClr val="BFBFB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71" name="Google Shape;371;p35"/>
            <p:cNvSpPr/>
            <p:nvPr/>
          </p:nvSpPr>
          <p:spPr>
            <a:xfrm rot="2700000">
              <a:off x="4123855" y="3177288"/>
              <a:ext cx="904107" cy="834527"/>
            </a:xfrm>
            <a:prstGeom prst="stripedRightArrow">
              <a:avLst>
                <a:gd fmla="val 50000" name="adj1"/>
                <a:gd fmla="val 50000" name="adj2"/>
              </a:avLst>
            </a:prstGeom>
            <a:solidFill>
              <a:srgbClr val="BFBFB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72" name="Google Shape;372;p35"/>
            <p:cNvSpPr/>
            <p:nvPr/>
          </p:nvSpPr>
          <p:spPr>
            <a:xfrm rot="-5400000">
              <a:off x="3147450" y="1079517"/>
              <a:ext cx="904200" cy="834600"/>
            </a:xfrm>
            <a:prstGeom prst="stripedRightArrow">
              <a:avLst>
                <a:gd fmla="val 50000" name="adj1"/>
                <a:gd fmla="val 50000" name="adj2"/>
              </a:avLst>
            </a:prstGeom>
            <a:solidFill>
              <a:srgbClr val="BFBFB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2118000" y="0"/>
              <a:ext cx="2963100" cy="960000"/>
            </a:xfrm>
            <a:prstGeom prst="roundRect">
              <a:avLst>
                <a:gd fmla="val 16667" name="adj"/>
              </a:avLst>
            </a:prstGeom>
            <a:solidFill>
              <a:srgbClr val="FECA5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Sniglet"/>
                  <a:ea typeface="Sniglet"/>
                  <a:cs typeface="Sniglet"/>
                  <a:sym typeface="Sniglet"/>
                </a:rPr>
                <a:t>Mobile Communication</a:t>
              </a:r>
              <a:endParaRPr sz="2200"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4236000" y="4097325"/>
              <a:ext cx="2963100" cy="960000"/>
            </a:xfrm>
            <a:prstGeom prst="roundRect">
              <a:avLst>
                <a:gd fmla="val 16667" name="adj"/>
              </a:avLst>
            </a:prstGeom>
            <a:solidFill>
              <a:srgbClr val="82ED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Sniglet"/>
                  <a:ea typeface="Sniglet"/>
                  <a:cs typeface="Sniglet"/>
                  <a:sym typeface="Sniglet"/>
                </a:rPr>
                <a:t>Mobile </a:t>
              </a:r>
              <a:endParaRPr sz="2200">
                <a:latin typeface="Sniglet"/>
                <a:ea typeface="Sniglet"/>
                <a:cs typeface="Sniglet"/>
                <a:sym typeface="Snigle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Sniglet"/>
                  <a:ea typeface="Sniglet"/>
                  <a:cs typeface="Sniglet"/>
                  <a:sym typeface="Sniglet"/>
                </a:rPr>
                <a:t>Software</a:t>
              </a:r>
              <a:endParaRPr sz="2200"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0" y="4097325"/>
              <a:ext cx="2963100" cy="9600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200">
                  <a:solidFill>
                    <a:schemeClr val="dk1"/>
                  </a:solidFill>
                  <a:latin typeface="Sniglet"/>
                  <a:ea typeface="Sniglet"/>
                  <a:cs typeface="Sniglet"/>
                  <a:sym typeface="Sniglet"/>
                </a:rPr>
                <a:t>Mobile     Devices</a:t>
              </a:r>
              <a:endParaRPr sz="2200"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2776150" y="2072625"/>
              <a:ext cx="1709100" cy="960000"/>
            </a:xfrm>
            <a:prstGeom prst="roundRect">
              <a:avLst>
                <a:gd fmla="val 16667" name="adj"/>
              </a:avLst>
            </a:prstGeom>
            <a:solidFill>
              <a:srgbClr val="F7842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Sniglet"/>
                  <a:ea typeface="Sniglet"/>
                  <a:cs typeface="Sniglet"/>
                  <a:sym typeface="Sniglet"/>
                </a:rPr>
                <a:t>Mobility in IoT</a:t>
              </a:r>
              <a:endParaRPr sz="2200"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6"/>
          <p:cNvSpPr txBox="1"/>
          <p:nvPr>
            <p:ph idx="1" type="body"/>
          </p:nvPr>
        </p:nvSpPr>
        <p:spPr>
          <a:xfrm>
            <a:off x="893700" y="1316438"/>
            <a:ext cx="79215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</a:t>
            </a:r>
            <a:r>
              <a:rPr lang="en">
                <a:solidFill>
                  <a:srgbClr val="FF9715"/>
                </a:solidFill>
              </a:rPr>
              <a:t>mobility</a:t>
            </a:r>
            <a:r>
              <a:rPr lang="en"/>
              <a:t> aspect in IoT</a:t>
            </a:r>
            <a:r>
              <a:rPr lang="en">
                <a:solidFill>
                  <a:srgbClr val="FF9715"/>
                </a:solidFill>
              </a:rPr>
              <a:t> imposes</a:t>
            </a:r>
            <a:r>
              <a:rPr lang="en"/>
              <a:t> several </a:t>
            </a:r>
            <a:r>
              <a:rPr lang="en">
                <a:solidFill>
                  <a:srgbClr val="FF9715"/>
                </a:solidFill>
              </a:rPr>
              <a:t>issues</a:t>
            </a:r>
            <a:r>
              <a:rPr lang="en"/>
              <a:t> that need to be handled</a:t>
            </a:r>
            <a:endParaRPr/>
          </a:p>
        </p:txBody>
      </p:sp>
      <p:sp>
        <p:nvSpPr>
          <p:cNvPr id="382" name="Google Shape;382;p36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Introduction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Focus</a:t>
            </a:r>
            <a:endParaRPr sz="4000"/>
          </a:p>
        </p:txBody>
      </p:sp>
      <p:sp>
        <p:nvSpPr>
          <p:cNvPr id="383" name="Google Shape;383;p36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4" name="Google Shape;384;p36"/>
          <p:cNvGrpSpPr/>
          <p:nvPr/>
        </p:nvGrpSpPr>
        <p:grpSpPr>
          <a:xfrm>
            <a:off x="1686490" y="2125697"/>
            <a:ext cx="5467716" cy="2880652"/>
            <a:chOff x="0" y="0"/>
            <a:chExt cx="7199100" cy="5057325"/>
          </a:xfrm>
        </p:grpSpPr>
        <p:sp>
          <p:nvSpPr>
            <p:cNvPr id="385" name="Google Shape;385;p36"/>
            <p:cNvSpPr/>
            <p:nvPr/>
          </p:nvSpPr>
          <p:spPr>
            <a:xfrm rot="8100000">
              <a:off x="2171505" y="3177279"/>
              <a:ext cx="904107" cy="834527"/>
            </a:xfrm>
            <a:prstGeom prst="stripedRightArrow">
              <a:avLst>
                <a:gd fmla="val 50000" name="adj1"/>
                <a:gd fmla="val 50000" name="adj2"/>
              </a:avLst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E9E9E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86" name="Google Shape;386;p36"/>
            <p:cNvSpPr/>
            <p:nvPr/>
          </p:nvSpPr>
          <p:spPr>
            <a:xfrm rot="2700000">
              <a:off x="4123855" y="3177288"/>
              <a:ext cx="904107" cy="834527"/>
            </a:xfrm>
            <a:prstGeom prst="stripedRightArrow">
              <a:avLst>
                <a:gd fmla="val 50000" name="adj1"/>
                <a:gd fmla="val 50000" name="adj2"/>
              </a:avLst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E9E9E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87" name="Google Shape;387;p36"/>
            <p:cNvSpPr/>
            <p:nvPr/>
          </p:nvSpPr>
          <p:spPr>
            <a:xfrm rot="-5400000">
              <a:off x="3147450" y="1079517"/>
              <a:ext cx="904200" cy="834600"/>
            </a:xfrm>
            <a:prstGeom prst="stripedRightArrow">
              <a:avLst>
                <a:gd fmla="val 50000" name="adj1"/>
                <a:gd fmla="val 50000" name="adj2"/>
              </a:avLst>
            </a:prstGeom>
            <a:solidFill>
              <a:srgbClr val="BFBFB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>
              <a:off x="2118000" y="0"/>
              <a:ext cx="2963100" cy="960000"/>
            </a:xfrm>
            <a:prstGeom prst="roundRect">
              <a:avLst>
                <a:gd fmla="val 16667" name="adj"/>
              </a:avLst>
            </a:prstGeom>
            <a:solidFill>
              <a:srgbClr val="FECA5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Sniglet"/>
                  <a:ea typeface="Sniglet"/>
                  <a:cs typeface="Sniglet"/>
                  <a:sym typeface="Sniglet"/>
                </a:rPr>
                <a:t>Mobile Communication</a:t>
              </a:r>
              <a:endParaRPr sz="2200"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4236000" y="4097325"/>
              <a:ext cx="2963100" cy="960000"/>
            </a:xfrm>
            <a:prstGeom prst="roundRect">
              <a:avLst>
                <a:gd fmla="val 16667" name="adj"/>
              </a:avLst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9E9E9E"/>
                  </a:solidFill>
                  <a:latin typeface="Sniglet"/>
                  <a:ea typeface="Sniglet"/>
                  <a:cs typeface="Sniglet"/>
                  <a:sym typeface="Sniglet"/>
                </a:rPr>
                <a:t>Mobile </a:t>
              </a:r>
              <a:endParaRPr sz="2200">
                <a:solidFill>
                  <a:srgbClr val="9E9E9E"/>
                </a:solidFill>
                <a:latin typeface="Sniglet"/>
                <a:ea typeface="Sniglet"/>
                <a:cs typeface="Sniglet"/>
                <a:sym typeface="Snigle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9E9E9E"/>
                  </a:solidFill>
                  <a:latin typeface="Sniglet"/>
                  <a:ea typeface="Sniglet"/>
                  <a:cs typeface="Sniglet"/>
                  <a:sym typeface="Sniglet"/>
                </a:rPr>
                <a:t>Software</a:t>
              </a:r>
              <a:endParaRPr sz="2200">
                <a:solidFill>
                  <a:srgbClr val="9E9E9E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0" y="4097325"/>
              <a:ext cx="2963100" cy="960000"/>
            </a:xfrm>
            <a:prstGeom prst="roundRect">
              <a:avLst>
                <a:gd fmla="val 16667" name="adj"/>
              </a:avLst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9E9E9E"/>
                  </a:solidFill>
                  <a:latin typeface="Sniglet"/>
                  <a:ea typeface="Sniglet"/>
                  <a:cs typeface="Sniglet"/>
                  <a:sym typeface="Sniglet"/>
                </a:rPr>
                <a:t>Mobile     Devices</a:t>
              </a:r>
              <a:endParaRPr sz="2200">
                <a:solidFill>
                  <a:srgbClr val="9E9E9E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391" name="Google Shape;391;p36"/>
            <p:cNvSpPr/>
            <p:nvPr/>
          </p:nvSpPr>
          <p:spPr>
            <a:xfrm>
              <a:off x="2776150" y="2072625"/>
              <a:ext cx="1709100" cy="960000"/>
            </a:xfrm>
            <a:prstGeom prst="roundRect">
              <a:avLst>
                <a:gd fmla="val 16667" name="adj"/>
              </a:avLst>
            </a:prstGeom>
            <a:solidFill>
              <a:srgbClr val="F7842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Sniglet"/>
                  <a:ea typeface="Sniglet"/>
                  <a:cs typeface="Sniglet"/>
                  <a:sym typeface="Sniglet"/>
                </a:rPr>
                <a:t>Mobility in IoT</a:t>
              </a:r>
              <a:endParaRPr sz="2200"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idx="1" type="body"/>
          </p:nvPr>
        </p:nvSpPr>
        <p:spPr>
          <a:xfrm>
            <a:off x="893700" y="1316438"/>
            <a:ext cx="79215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To real adoption of mobile IoT’s apps and performance </a:t>
            </a:r>
            <a:r>
              <a:rPr lang="en"/>
              <a:t>improvements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/>
              <a:t>IoT requires a network stack </a:t>
            </a:r>
            <a:r>
              <a:rPr lang="en"/>
              <a:t>fully aware of mobility</a:t>
            </a:r>
            <a:endParaRPr/>
          </a:p>
        </p:txBody>
      </p:sp>
      <p:sp>
        <p:nvSpPr>
          <p:cNvPr id="397" name="Google Shape;397;p37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Introduction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Goals &amp; Scope</a:t>
            </a:r>
            <a:endParaRPr sz="4000"/>
          </a:p>
        </p:txBody>
      </p:sp>
      <p:sp>
        <p:nvSpPr>
          <p:cNvPr id="398" name="Google Shape;398;p37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"/>
          <p:cNvSpPr txBox="1"/>
          <p:nvPr>
            <p:ph idx="1" type="body"/>
          </p:nvPr>
        </p:nvSpPr>
        <p:spPr>
          <a:xfrm>
            <a:off x="893700" y="1316438"/>
            <a:ext cx="79215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Sniglet"/>
              <a:buChar char="●"/>
            </a:pPr>
            <a:r>
              <a:rPr lang="en"/>
              <a:t>The specific scope of is the </a:t>
            </a:r>
            <a:r>
              <a:rPr lang="en" u="sng"/>
              <a:t>routing layer</a:t>
            </a:r>
            <a:r>
              <a:rPr lang="en"/>
              <a:t>, but we are not limited to it</a:t>
            </a:r>
            <a:endParaRPr/>
          </a:p>
          <a:p>
            <a:pPr indent="-4191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We have investigated 3 basic operations to handle mobility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8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Introduction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Goals &amp; Scope</a:t>
            </a:r>
            <a:endParaRPr sz="4000"/>
          </a:p>
        </p:txBody>
      </p:sp>
      <p:sp>
        <p:nvSpPr>
          <p:cNvPr id="405" name="Google Shape;405;p38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Introduction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Goals &amp; Scope</a:t>
            </a:r>
            <a:endParaRPr sz="4000"/>
          </a:p>
        </p:txBody>
      </p:sp>
      <p:sp>
        <p:nvSpPr>
          <p:cNvPr id="411" name="Google Shape;411;p39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39"/>
          <p:cNvSpPr/>
          <p:nvPr/>
        </p:nvSpPr>
        <p:spPr>
          <a:xfrm>
            <a:off x="3373621" y="1110382"/>
            <a:ext cx="2199300" cy="725700"/>
          </a:xfrm>
          <a:prstGeom prst="roundRect">
            <a:avLst>
              <a:gd fmla="val 16667" name="adj"/>
            </a:avLst>
          </a:prstGeom>
          <a:solidFill>
            <a:srgbClr val="FECA5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niglet"/>
                <a:ea typeface="Sniglet"/>
                <a:cs typeface="Sniglet"/>
                <a:sym typeface="Sniglet"/>
              </a:rPr>
              <a:t>(i) Mobility Detection</a:t>
            </a:r>
            <a:endParaRPr sz="24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0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Introduction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Goals &amp; Scope</a:t>
            </a:r>
            <a:endParaRPr sz="4000"/>
          </a:p>
        </p:txBody>
      </p:sp>
      <p:sp>
        <p:nvSpPr>
          <p:cNvPr id="418" name="Google Shape;418;p40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9" name="Google Shape;419;p40"/>
          <p:cNvGrpSpPr/>
          <p:nvPr/>
        </p:nvGrpSpPr>
        <p:grpSpPr>
          <a:xfrm>
            <a:off x="3373621" y="1110382"/>
            <a:ext cx="4313372" cy="2656182"/>
            <a:chOff x="1732925" y="0"/>
            <a:chExt cx="3899975" cy="3936250"/>
          </a:xfrm>
        </p:grpSpPr>
        <p:sp>
          <p:nvSpPr>
            <p:cNvPr id="420" name="Google Shape;420;p40"/>
            <p:cNvSpPr/>
            <p:nvPr/>
          </p:nvSpPr>
          <p:spPr>
            <a:xfrm flipH="1" rot="-1708873">
              <a:off x="4309680" y="113600"/>
              <a:ext cx="658040" cy="2339247"/>
            </a:xfrm>
            <a:prstGeom prst="curvedRight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rgbClr val="BFBFB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1732925" y="0"/>
              <a:ext cx="1988400" cy="1075500"/>
            </a:xfrm>
            <a:prstGeom prst="roundRect">
              <a:avLst>
                <a:gd fmla="val 16667" name="adj"/>
              </a:avLst>
            </a:prstGeom>
            <a:solidFill>
              <a:srgbClr val="FECA5D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Sniglet"/>
                  <a:ea typeface="Sniglet"/>
                  <a:cs typeface="Sniglet"/>
                  <a:sym typeface="Sniglet"/>
                </a:rPr>
                <a:t>(i) Mobility Detection</a:t>
              </a:r>
              <a:endParaRPr sz="2400"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3644500" y="2860750"/>
              <a:ext cx="1988400" cy="1075500"/>
            </a:xfrm>
            <a:prstGeom prst="roundRect">
              <a:avLst>
                <a:gd fmla="val 16667" name="adj"/>
              </a:avLst>
            </a:prstGeom>
            <a:solidFill>
              <a:srgbClr val="82ED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Sniglet"/>
                  <a:ea typeface="Sniglet"/>
                  <a:cs typeface="Sniglet"/>
                  <a:sym typeface="Sniglet"/>
                </a:rPr>
                <a:t>(ii) Handover</a:t>
              </a:r>
              <a:endParaRPr sz="2400"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7ECEFD"/>
                </a:solidFill>
              </a:rPr>
              <a:t>1.</a:t>
            </a:r>
            <a:endParaRPr sz="7200">
              <a:solidFill>
                <a:srgbClr val="7ECEF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0" name="Google Shape;110;p14"/>
          <p:cNvSpPr txBox="1"/>
          <p:nvPr>
            <p:ph idx="1" type="subTitle"/>
          </p:nvPr>
        </p:nvSpPr>
        <p:spPr>
          <a:xfrm>
            <a:off x="3047700" y="2840063"/>
            <a:ext cx="5410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✓"/>
            </a:pPr>
            <a:r>
              <a:rPr lang="en"/>
              <a:t>Contextualization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✓"/>
            </a:pPr>
            <a:r>
              <a:rPr lang="en"/>
              <a:t>Motivation &amp; </a:t>
            </a:r>
            <a:r>
              <a:rPr lang="en"/>
              <a:t>relevance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✓"/>
            </a:pPr>
            <a:r>
              <a:rPr lang="en"/>
              <a:t>Goals</a:t>
            </a:r>
            <a:endParaRPr/>
          </a:p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1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Introduction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Goals &amp; Scope</a:t>
            </a:r>
            <a:endParaRPr sz="4000"/>
          </a:p>
        </p:txBody>
      </p:sp>
      <p:sp>
        <p:nvSpPr>
          <p:cNvPr id="428" name="Google Shape;428;p41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9" name="Google Shape;429;p41"/>
          <p:cNvGrpSpPr/>
          <p:nvPr/>
        </p:nvGrpSpPr>
        <p:grpSpPr>
          <a:xfrm>
            <a:off x="1457006" y="1110382"/>
            <a:ext cx="6229987" cy="3289466"/>
            <a:chOff x="0" y="0"/>
            <a:chExt cx="5632900" cy="4874727"/>
          </a:xfrm>
        </p:grpSpPr>
        <p:sp>
          <p:nvSpPr>
            <p:cNvPr id="430" name="Google Shape;430;p41"/>
            <p:cNvSpPr/>
            <p:nvPr/>
          </p:nvSpPr>
          <p:spPr>
            <a:xfrm flipH="1" rot="-1708873">
              <a:off x="4309680" y="113600"/>
              <a:ext cx="658040" cy="2339247"/>
            </a:xfrm>
            <a:prstGeom prst="curvedRight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rgbClr val="BFBFB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431" name="Google Shape;431;p41"/>
            <p:cNvSpPr/>
            <p:nvPr/>
          </p:nvSpPr>
          <p:spPr>
            <a:xfrm flipH="1" rot="5400000">
              <a:off x="2418033" y="3376077"/>
              <a:ext cx="658200" cy="2339100"/>
            </a:xfrm>
            <a:prstGeom prst="curvedRight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rgbClr val="BFBFB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432" name="Google Shape;432;p41"/>
            <p:cNvSpPr/>
            <p:nvPr/>
          </p:nvSpPr>
          <p:spPr>
            <a:xfrm flipH="1" rot="-9324545">
              <a:off x="547494" y="240924"/>
              <a:ext cx="658197" cy="2339070"/>
            </a:xfrm>
            <a:prstGeom prst="curvedRight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rgbClr val="BFBFB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1732925" y="0"/>
              <a:ext cx="1988400" cy="1075500"/>
            </a:xfrm>
            <a:prstGeom prst="roundRect">
              <a:avLst>
                <a:gd fmla="val 16667" name="adj"/>
              </a:avLst>
            </a:prstGeom>
            <a:solidFill>
              <a:srgbClr val="FECA5D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Sniglet"/>
                  <a:ea typeface="Sniglet"/>
                  <a:cs typeface="Sniglet"/>
                  <a:sym typeface="Sniglet"/>
                </a:rPr>
                <a:t>(i) Mobility Detection</a:t>
              </a:r>
              <a:endParaRPr sz="2400"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434" name="Google Shape;434;p41"/>
            <p:cNvSpPr/>
            <p:nvPr/>
          </p:nvSpPr>
          <p:spPr>
            <a:xfrm>
              <a:off x="0" y="2936100"/>
              <a:ext cx="1988400" cy="10755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Sniglet"/>
                  <a:ea typeface="Sniglet"/>
                  <a:cs typeface="Sniglet"/>
                  <a:sym typeface="Sniglet"/>
                </a:rPr>
                <a:t>(iii) Mobility Management</a:t>
              </a:r>
              <a:endParaRPr sz="2400"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435" name="Google Shape;435;p41"/>
            <p:cNvSpPr/>
            <p:nvPr/>
          </p:nvSpPr>
          <p:spPr>
            <a:xfrm>
              <a:off x="3644500" y="2860750"/>
              <a:ext cx="1988400" cy="1075500"/>
            </a:xfrm>
            <a:prstGeom prst="roundRect">
              <a:avLst>
                <a:gd fmla="val 16667" name="adj"/>
              </a:avLst>
            </a:prstGeom>
            <a:solidFill>
              <a:srgbClr val="82ED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Sniglet"/>
                  <a:ea typeface="Sniglet"/>
                  <a:cs typeface="Sniglet"/>
                  <a:sym typeface="Sniglet"/>
                </a:rPr>
                <a:t>(ii) Handover</a:t>
              </a:r>
              <a:endParaRPr sz="2400"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</a:t>
            </a:r>
            <a:endParaRPr/>
          </a:p>
        </p:txBody>
      </p:sp>
      <p:sp>
        <p:nvSpPr>
          <p:cNvPr id="441" name="Google Shape;441;p42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42"/>
          <p:cNvSpPr txBox="1"/>
          <p:nvPr/>
        </p:nvSpPr>
        <p:spPr>
          <a:xfrm>
            <a:off x="379325" y="1523400"/>
            <a:ext cx="86502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20253"/>
              </a:buClr>
              <a:buSzPts val="1800"/>
              <a:buFont typeface="Lato"/>
              <a:buAutoNum type="arabicPeriod"/>
            </a:pPr>
            <a:r>
              <a:rPr b="1" lang="en" sz="18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Internet das Coisas: da teoria à prática.</a:t>
            </a:r>
            <a:endParaRPr b="1" sz="18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SBRC</a:t>
            </a:r>
            <a:r>
              <a:rPr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 2016</a:t>
            </a:r>
            <a:endParaRPr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7ECEFD"/>
                </a:solidFill>
              </a:rPr>
              <a:t>2</a:t>
            </a:r>
            <a:r>
              <a:rPr lang="en" sz="7200">
                <a:solidFill>
                  <a:srgbClr val="7ECEFD"/>
                </a:solidFill>
              </a:rPr>
              <a:t>.</a:t>
            </a:r>
            <a:endParaRPr sz="7200">
              <a:solidFill>
                <a:srgbClr val="7ECEF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Mobility Detection: </a:t>
            </a:r>
            <a:r>
              <a:rPr b="1" lang="en" u="sng">
                <a:solidFill>
                  <a:srgbClr val="F20253"/>
                </a:solidFill>
              </a:rPr>
              <a:t>Dribble</a:t>
            </a:r>
            <a:endParaRPr/>
          </a:p>
        </p:txBody>
      </p:sp>
      <p:sp>
        <p:nvSpPr>
          <p:cNvPr id="448" name="Google Shape;448;p43"/>
          <p:cNvSpPr txBox="1"/>
          <p:nvPr>
            <p:ph idx="1" type="subTitle"/>
          </p:nvPr>
        </p:nvSpPr>
        <p:spPr>
          <a:xfrm>
            <a:off x="3047700" y="2840063"/>
            <a:ext cx="5410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✓"/>
            </a:pPr>
            <a:r>
              <a:rPr lang="en"/>
              <a:t>Mobility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✓"/>
            </a:pPr>
            <a:r>
              <a:rPr lang="en"/>
              <a:t>Dribble design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✓"/>
            </a:pPr>
            <a:r>
              <a:rPr lang="en">
                <a:solidFill>
                  <a:schemeClr val="lt1"/>
                </a:solidFill>
              </a:rPr>
              <a:t>Reports</a:t>
            </a:r>
            <a:endParaRPr/>
          </a:p>
        </p:txBody>
      </p:sp>
      <p:sp>
        <p:nvSpPr>
          <p:cNvPr id="449" name="Google Shape;449;p43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IoT routing in a nutshell</a:t>
            </a:r>
            <a:endParaRPr sz="4000"/>
          </a:p>
        </p:txBody>
      </p:sp>
      <p:sp>
        <p:nvSpPr>
          <p:cNvPr id="455" name="Google Shape;455;p44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44"/>
          <p:cNvSpPr/>
          <p:nvPr/>
        </p:nvSpPr>
        <p:spPr>
          <a:xfrm>
            <a:off x="5569150" y="1677488"/>
            <a:ext cx="668100" cy="501000"/>
          </a:xfrm>
          <a:prstGeom prst="roundRect">
            <a:avLst>
              <a:gd fmla="val 16667" name="adj"/>
            </a:avLst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1</a:t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5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IoT routing in a nutshell</a:t>
            </a:r>
            <a:endParaRPr sz="4000" u="sng"/>
          </a:p>
        </p:txBody>
      </p:sp>
      <p:sp>
        <p:nvSpPr>
          <p:cNvPr id="462" name="Google Shape;462;p45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Google Shape;463;p45"/>
          <p:cNvSpPr/>
          <p:nvPr/>
        </p:nvSpPr>
        <p:spPr>
          <a:xfrm>
            <a:off x="5569150" y="1677488"/>
            <a:ext cx="668100" cy="501000"/>
          </a:xfrm>
          <a:prstGeom prst="roundRect">
            <a:avLst>
              <a:gd fmla="val 16667" name="adj"/>
            </a:avLst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1</a:t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64" name="Google Shape;464;p45"/>
          <p:cNvSpPr/>
          <p:nvPr/>
        </p:nvSpPr>
        <p:spPr>
          <a:xfrm>
            <a:off x="4232950" y="2306475"/>
            <a:ext cx="668100" cy="5010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2</a:t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65" name="Google Shape;465;p45"/>
          <p:cNvSpPr/>
          <p:nvPr/>
        </p:nvSpPr>
        <p:spPr>
          <a:xfrm>
            <a:off x="5569150" y="2807550"/>
            <a:ext cx="668100" cy="5010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3</a:t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66" name="Google Shape;466;p45"/>
          <p:cNvSpPr/>
          <p:nvPr/>
        </p:nvSpPr>
        <p:spPr>
          <a:xfrm>
            <a:off x="2906750" y="2668275"/>
            <a:ext cx="668100" cy="5010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4</a:t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67" name="Google Shape;467;p45"/>
          <p:cNvSpPr/>
          <p:nvPr/>
        </p:nvSpPr>
        <p:spPr>
          <a:xfrm>
            <a:off x="4901050" y="3714656"/>
            <a:ext cx="668100" cy="5010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6</a:t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68" name="Google Shape;468;p45"/>
          <p:cNvSpPr/>
          <p:nvPr/>
        </p:nvSpPr>
        <p:spPr>
          <a:xfrm>
            <a:off x="3732075" y="3316744"/>
            <a:ext cx="668100" cy="5010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5</a:t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IoT routing in a nutshell</a:t>
            </a:r>
            <a:endParaRPr sz="2400"/>
          </a:p>
        </p:txBody>
      </p:sp>
      <p:sp>
        <p:nvSpPr>
          <p:cNvPr id="474" name="Google Shape;474;p46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5" name="Google Shape;475;p46"/>
          <p:cNvGrpSpPr/>
          <p:nvPr/>
        </p:nvGrpSpPr>
        <p:grpSpPr>
          <a:xfrm>
            <a:off x="2906750" y="1677488"/>
            <a:ext cx="3330500" cy="2538244"/>
            <a:chOff x="245875" y="2256300"/>
            <a:chExt cx="3330500" cy="3384325"/>
          </a:xfrm>
        </p:grpSpPr>
        <p:sp>
          <p:nvSpPr>
            <p:cNvPr id="476" name="Google Shape;476;p46"/>
            <p:cNvSpPr/>
            <p:nvPr/>
          </p:nvSpPr>
          <p:spPr>
            <a:xfrm>
              <a:off x="2908275" y="2256300"/>
              <a:ext cx="668100" cy="668100"/>
            </a:xfrm>
            <a:prstGeom prst="roundRect">
              <a:avLst>
                <a:gd fmla="val 16667" name="adj"/>
              </a:avLst>
            </a:prstGeom>
            <a:solidFill>
              <a:srgbClr val="7ECEFD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Sniglet"/>
                  <a:ea typeface="Sniglet"/>
                  <a:cs typeface="Sniglet"/>
                  <a:sym typeface="Sniglet"/>
                </a:rPr>
                <a:t>1</a:t>
              </a:r>
              <a:endParaRPr sz="3000"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477" name="Google Shape;477;p46"/>
            <p:cNvSpPr/>
            <p:nvPr/>
          </p:nvSpPr>
          <p:spPr>
            <a:xfrm>
              <a:off x="1572075" y="3094950"/>
              <a:ext cx="668100" cy="668100"/>
            </a:xfrm>
            <a:prstGeom prst="ellipse">
              <a:avLst/>
            </a:prstGeom>
            <a:solidFill>
              <a:srgbClr val="7ECEFD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Sniglet"/>
                  <a:ea typeface="Sniglet"/>
                  <a:cs typeface="Sniglet"/>
                  <a:sym typeface="Sniglet"/>
                </a:rPr>
                <a:t>2</a:t>
              </a:r>
              <a:endParaRPr sz="3000"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478" name="Google Shape;478;p46"/>
            <p:cNvSpPr/>
            <p:nvPr/>
          </p:nvSpPr>
          <p:spPr>
            <a:xfrm>
              <a:off x="2908275" y="3763050"/>
              <a:ext cx="668100" cy="668100"/>
            </a:xfrm>
            <a:prstGeom prst="ellipse">
              <a:avLst/>
            </a:prstGeom>
            <a:solidFill>
              <a:srgbClr val="7ECEFD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Sniglet"/>
                  <a:ea typeface="Sniglet"/>
                  <a:cs typeface="Sniglet"/>
                  <a:sym typeface="Sniglet"/>
                </a:rPr>
                <a:t>3</a:t>
              </a:r>
              <a:endParaRPr sz="3000"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479" name="Google Shape;479;p46"/>
            <p:cNvSpPr/>
            <p:nvPr/>
          </p:nvSpPr>
          <p:spPr>
            <a:xfrm>
              <a:off x="245875" y="3577350"/>
              <a:ext cx="668100" cy="668100"/>
            </a:xfrm>
            <a:prstGeom prst="ellipse">
              <a:avLst/>
            </a:prstGeom>
            <a:solidFill>
              <a:srgbClr val="7ECEFD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Sniglet"/>
                  <a:ea typeface="Sniglet"/>
                  <a:cs typeface="Sniglet"/>
                  <a:sym typeface="Sniglet"/>
                </a:rPr>
                <a:t>4</a:t>
              </a:r>
              <a:endParaRPr sz="3000"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480" name="Google Shape;480;p46"/>
            <p:cNvSpPr/>
            <p:nvPr/>
          </p:nvSpPr>
          <p:spPr>
            <a:xfrm>
              <a:off x="2240175" y="4972525"/>
              <a:ext cx="668100" cy="668100"/>
            </a:xfrm>
            <a:prstGeom prst="ellipse">
              <a:avLst/>
            </a:prstGeom>
            <a:solidFill>
              <a:srgbClr val="7ECEFD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Sniglet"/>
                  <a:ea typeface="Sniglet"/>
                  <a:cs typeface="Sniglet"/>
                  <a:sym typeface="Sniglet"/>
                </a:rPr>
                <a:t>6</a:t>
              </a:r>
              <a:endParaRPr sz="3000"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481" name="Google Shape;481;p46"/>
            <p:cNvSpPr/>
            <p:nvPr/>
          </p:nvSpPr>
          <p:spPr>
            <a:xfrm>
              <a:off x="1071200" y="4441975"/>
              <a:ext cx="668100" cy="668100"/>
            </a:xfrm>
            <a:prstGeom prst="ellipse">
              <a:avLst/>
            </a:prstGeom>
            <a:solidFill>
              <a:srgbClr val="7ECEFD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Sniglet"/>
                  <a:ea typeface="Sniglet"/>
                  <a:cs typeface="Sniglet"/>
                  <a:sym typeface="Sniglet"/>
                </a:rPr>
                <a:t>5</a:t>
              </a:r>
              <a:endParaRPr sz="3000">
                <a:latin typeface="Sniglet"/>
                <a:ea typeface="Sniglet"/>
                <a:cs typeface="Sniglet"/>
                <a:sym typeface="Sniglet"/>
              </a:endParaRPr>
            </a:p>
          </p:txBody>
        </p:sp>
        <p:cxnSp>
          <p:nvCxnSpPr>
            <p:cNvPr id="482" name="Google Shape;482;p46"/>
            <p:cNvCxnSpPr>
              <a:stCxn id="481" idx="6"/>
              <a:endCxn id="478" idx="2"/>
            </p:cNvCxnSpPr>
            <p:nvPr/>
          </p:nvCxnSpPr>
          <p:spPr>
            <a:xfrm flipH="1" rot="10800000">
              <a:off x="1739300" y="4097125"/>
              <a:ext cx="1169100" cy="67890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dash"/>
              <a:round/>
              <a:headEnd len="med" w="med" type="stealth"/>
              <a:tailEnd len="med" w="med" type="stealth"/>
            </a:ln>
          </p:spPr>
        </p:cxnSp>
        <p:cxnSp>
          <p:nvCxnSpPr>
            <p:cNvPr id="483" name="Google Shape;483;p46"/>
            <p:cNvCxnSpPr>
              <a:stCxn id="481" idx="7"/>
              <a:endCxn id="477" idx="4"/>
            </p:cNvCxnSpPr>
            <p:nvPr/>
          </p:nvCxnSpPr>
          <p:spPr>
            <a:xfrm flipH="1" rot="10800000">
              <a:off x="1641459" y="3763116"/>
              <a:ext cx="264600" cy="77670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cxnSp>
          <p:nvCxnSpPr>
            <p:cNvPr id="484" name="Google Shape;484;p46"/>
            <p:cNvCxnSpPr>
              <a:stCxn id="479" idx="7"/>
              <a:endCxn id="477" idx="2"/>
            </p:cNvCxnSpPr>
            <p:nvPr/>
          </p:nvCxnSpPr>
          <p:spPr>
            <a:xfrm flipH="1" rot="10800000">
              <a:off x="816134" y="3428891"/>
              <a:ext cx="756000" cy="24630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cxnSp>
          <p:nvCxnSpPr>
            <p:cNvPr id="485" name="Google Shape;485;p46"/>
            <p:cNvCxnSpPr>
              <a:stCxn id="477" idx="7"/>
              <a:endCxn id="476" idx="1"/>
            </p:cNvCxnSpPr>
            <p:nvPr/>
          </p:nvCxnSpPr>
          <p:spPr>
            <a:xfrm flipH="1" rot="10800000">
              <a:off x="2142334" y="2590391"/>
              <a:ext cx="765900" cy="60240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cxnSp>
          <p:nvCxnSpPr>
            <p:cNvPr id="486" name="Google Shape;486;p46"/>
            <p:cNvCxnSpPr>
              <a:stCxn id="478" idx="0"/>
              <a:endCxn id="476" idx="2"/>
            </p:cNvCxnSpPr>
            <p:nvPr/>
          </p:nvCxnSpPr>
          <p:spPr>
            <a:xfrm rot="10800000">
              <a:off x="3242325" y="2924550"/>
              <a:ext cx="0" cy="83850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cxnSp>
          <p:nvCxnSpPr>
            <p:cNvPr id="487" name="Google Shape;487;p46"/>
            <p:cNvCxnSpPr>
              <a:stCxn id="480" idx="7"/>
              <a:endCxn id="478" idx="4"/>
            </p:cNvCxnSpPr>
            <p:nvPr/>
          </p:nvCxnSpPr>
          <p:spPr>
            <a:xfrm flipH="1" rot="10800000">
              <a:off x="2810434" y="4431066"/>
              <a:ext cx="432000" cy="63930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7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IoT routing in a nutshell</a:t>
            </a:r>
            <a:endParaRPr sz="2400"/>
          </a:p>
        </p:txBody>
      </p:sp>
      <p:sp>
        <p:nvSpPr>
          <p:cNvPr id="493" name="Google Shape;493;p47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4" name="Google Shape;494;p47"/>
          <p:cNvGrpSpPr/>
          <p:nvPr/>
        </p:nvGrpSpPr>
        <p:grpSpPr>
          <a:xfrm>
            <a:off x="2906750" y="1677488"/>
            <a:ext cx="3330500" cy="3180619"/>
            <a:chOff x="245875" y="2256300"/>
            <a:chExt cx="3330500" cy="4240825"/>
          </a:xfrm>
        </p:grpSpPr>
        <p:grpSp>
          <p:nvGrpSpPr>
            <p:cNvPr id="495" name="Google Shape;495;p47"/>
            <p:cNvGrpSpPr/>
            <p:nvPr/>
          </p:nvGrpSpPr>
          <p:grpSpPr>
            <a:xfrm>
              <a:off x="245875" y="2256300"/>
              <a:ext cx="3330500" cy="3384325"/>
              <a:chOff x="245875" y="2256300"/>
              <a:chExt cx="3330500" cy="3384325"/>
            </a:xfrm>
          </p:grpSpPr>
          <p:sp>
            <p:nvSpPr>
              <p:cNvPr id="496" name="Google Shape;496;p47"/>
              <p:cNvSpPr/>
              <p:nvPr/>
            </p:nvSpPr>
            <p:spPr>
              <a:xfrm>
                <a:off x="2908275" y="2256300"/>
                <a:ext cx="668100" cy="668100"/>
              </a:xfrm>
              <a:prstGeom prst="roundRect">
                <a:avLst>
                  <a:gd fmla="val 16667" name="adj"/>
                </a:avLst>
              </a:prstGeom>
              <a:solidFill>
                <a:srgbClr val="7ECEFD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latin typeface="Sniglet"/>
                    <a:ea typeface="Sniglet"/>
                    <a:cs typeface="Sniglet"/>
                    <a:sym typeface="Sniglet"/>
                  </a:rPr>
                  <a:t>1</a:t>
                </a:r>
                <a:endParaRPr sz="3000"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  <p:sp>
            <p:nvSpPr>
              <p:cNvPr id="497" name="Google Shape;497;p47"/>
              <p:cNvSpPr/>
              <p:nvPr/>
            </p:nvSpPr>
            <p:spPr>
              <a:xfrm>
                <a:off x="1572075" y="3094950"/>
                <a:ext cx="668100" cy="668100"/>
              </a:xfrm>
              <a:prstGeom prst="ellipse">
                <a:avLst/>
              </a:prstGeom>
              <a:solidFill>
                <a:srgbClr val="7ECEFD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latin typeface="Sniglet"/>
                    <a:ea typeface="Sniglet"/>
                    <a:cs typeface="Sniglet"/>
                    <a:sym typeface="Sniglet"/>
                  </a:rPr>
                  <a:t>2</a:t>
                </a:r>
                <a:endParaRPr sz="3000"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  <p:sp>
            <p:nvSpPr>
              <p:cNvPr id="498" name="Google Shape;498;p47"/>
              <p:cNvSpPr/>
              <p:nvPr/>
            </p:nvSpPr>
            <p:spPr>
              <a:xfrm>
                <a:off x="2908275" y="3763050"/>
                <a:ext cx="668100" cy="668100"/>
              </a:xfrm>
              <a:prstGeom prst="ellipse">
                <a:avLst/>
              </a:prstGeom>
              <a:solidFill>
                <a:srgbClr val="7ECEFD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latin typeface="Sniglet"/>
                    <a:ea typeface="Sniglet"/>
                    <a:cs typeface="Sniglet"/>
                    <a:sym typeface="Sniglet"/>
                  </a:rPr>
                  <a:t>3</a:t>
                </a:r>
                <a:endParaRPr sz="3000"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  <p:sp>
            <p:nvSpPr>
              <p:cNvPr id="499" name="Google Shape;499;p47"/>
              <p:cNvSpPr/>
              <p:nvPr/>
            </p:nvSpPr>
            <p:spPr>
              <a:xfrm>
                <a:off x="245875" y="3577350"/>
                <a:ext cx="668100" cy="668100"/>
              </a:xfrm>
              <a:prstGeom prst="ellipse">
                <a:avLst/>
              </a:prstGeom>
              <a:solidFill>
                <a:srgbClr val="7ECEFD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latin typeface="Sniglet"/>
                    <a:ea typeface="Sniglet"/>
                    <a:cs typeface="Sniglet"/>
                    <a:sym typeface="Sniglet"/>
                  </a:rPr>
                  <a:t>4</a:t>
                </a:r>
                <a:endParaRPr sz="3000"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  <p:sp>
            <p:nvSpPr>
              <p:cNvPr id="500" name="Google Shape;500;p47"/>
              <p:cNvSpPr/>
              <p:nvPr/>
            </p:nvSpPr>
            <p:spPr>
              <a:xfrm>
                <a:off x="2240175" y="4972525"/>
                <a:ext cx="668100" cy="668100"/>
              </a:xfrm>
              <a:prstGeom prst="ellipse">
                <a:avLst/>
              </a:prstGeom>
              <a:solidFill>
                <a:srgbClr val="7ECEFD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latin typeface="Sniglet"/>
                    <a:ea typeface="Sniglet"/>
                    <a:cs typeface="Sniglet"/>
                    <a:sym typeface="Sniglet"/>
                  </a:rPr>
                  <a:t>6</a:t>
                </a:r>
                <a:endParaRPr sz="3000"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  <p:sp>
            <p:nvSpPr>
              <p:cNvPr id="501" name="Google Shape;501;p47"/>
              <p:cNvSpPr/>
              <p:nvPr/>
            </p:nvSpPr>
            <p:spPr>
              <a:xfrm>
                <a:off x="1071200" y="4441975"/>
                <a:ext cx="668100" cy="668100"/>
              </a:xfrm>
              <a:prstGeom prst="ellipse">
                <a:avLst/>
              </a:prstGeom>
              <a:solidFill>
                <a:srgbClr val="7ECEFD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latin typeface="Sniglet"/>
                    <a:ea typeface="Sniglet"/>
                    <a:cs typeface="Sniglet"/>
                    <a:sym typeface="Sniglet"/>
                  </a:rPr>
                  <a:t>5</a:t>
                </a:r>
                <a:endParaRPr sz="3000"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  <p:cxnSp>
            <p:nvCxnSpPr>
              <p:cNvPr id="502" name="Google Shape;502;p47"/>
              <p:cNvCxnSpPr>
                <a:stCxn id="501" idx="6"/>
                <a:endCxn id="498" idx="2"/>
              </p:cNvCxnSpPr>
              <p:nvPr/>
            </p:nvCxnSpPr>
            <p:spPr>
              <a:xfrm flipH="1" rot="10800000">
                <a:off x="1739300" y="4097125"/>
                <a:ext cx="1169100" cy="678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dash"/>
                <a:round/>
                <a:headEnd len="med" w="med" type="stealth"/>
                <a:tailEnd len="med" w="med" type="stealth"/>
              </a:ln>
            </p:spPr>
          </p:cxnSp>
          <p:cxnSp>
            <p:nvCxnSpPr>
              <p:cNvPr id="503" name="Google Shape;503;p47"/>
              <p:cNvCxnSpPr>
                <a:stCxn id="501" idx="7"/>
                <a:endCxn id="497" idx="4"/>
              </p:cNvCxnSpPr>
              <p:nvPr/>
            </p:nvCxnSpPr>
            <p:spPr>
              <a:xfrm flipH="1" rot="10800000">
                <a:off x="1641459" y="3763116"/>
                <a:ext cx="264600" cy="776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round/>
                <a:headEnd len="med" w="med" type="stealth"/>
                <a:tailEnd len="med" w="med" type="stealth"/>
              </a:ln>
            </p:spPr>
          </p:cxnSp>
          <p:cxnSp>
            <p:nvCxnSpPr>
              <p:cNvPr id="504" name="Google Shape;504;p47"/>
              <p:cNvCxnSpPr>
                <a:stCxn id="499" idx="7"/>
                <a:endCxn id="497" idx="2"/>
              </p:cNvCxnSpPr>
              <p:nvPr/>
            </p:nvCxnSpPr>
            <p:spPr>
              <a:xfrm flipH="1" rot="10800000">
                <a:off x="816134" y="3428891"/>
                <a:ext cx="756000" cy="24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round/>
                <a:headEnd len="med" w="med" type="stealth"/>
                <a:tailEnd len="med" w="med" type="stealth"/>
              </a:ln>
            </p:spPr>
          </p:cxnSp>
          <p:cxnSp>
            <p:nvCxnSpPr>
              <p:cNvPr id="505" name="Google Shape;505;p47"/>
              <p:cNvCxnSpPr>
                <a:stCxn id="497" idx="7"/>
                <a:endCxn id="496" idx="1"/>
              </p:cNvCxnSpPr>
              <p:nvPr/>
            </p:nvCxnSpPr>
            <p:spPr>
              <a:xfrm flipH="1" rot="10800000">
                <a:off x="2142334" y="2590391"/>
                <a:ext cx="765900" cy="602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round/>
                <a:headEnd len="med" w="med" type="stealth"/>
                <a:tailEnd len="med" w="med" type="stealth"/>
              </a:ln>
            </p:spPr>
          </p:cxnSp>
          <p:cxnSp>
            <p:nvCxnSpPr>
              <p:cNvPr id="506" name="Google Shape;506;p47"/>
              <p:cNvCxnSpPr>
                <a:stCxn id="498" idx="0"/>
                <a:endCxn id="496" idx="2"/>
              </p:cNvCxnSpPr>
              <p:nvPr/>
            </p:nvCxnSpPr>
            <p:spPr>
              <a:xfrm rot="10800000">
                <a:off x="3242325" y="2924550"/>
                <a:ext cx="0" cy="838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round/>
                <a:headEnd len="med" w="med" type="stealth"/>
                <a:tailEnd len="med" w="med" type="stealth"/>
              </a:ln>
            </p:spPr>
          </p:cxnSp>
          <p:cxnSp>
            <p:nvCxnSpPr>
              <p:cNvPr id="507" name="Google Shape;507;p47"/>
              <p:cNvCxnSpPr>
                <a:stCxn id="500" idx="7"/>
                <a:endCxn id="498" idx="4"/>
              </p:cNvCxnSpPr>
              <p:nvPr/>
            </p:nvCxnSpPr>
            <p:spPr>
              <a:xfrm flipH="1" rot="10800000">
                <a:off x="2810434" y="4431066"/>
                <a:ext cx="432000" cy="639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round/>
                <a:headEnd len="med" w="med" type="stealth"/>
                <a:tailEnd len="med" w="med" type="stealth"/>
              </a:ln>
            </p:spPr>
          </p:cxnSp>
        </p:grpSp>
        <p:sp>
          <p:nvSpPr>
            <p:cNvPr id="508" name="Google Shape;508;p47"/>
            <p:cNvSpPr txBox="1"/>
            <p:nvPr/>
          </p:nvSpPr>
          <p:spPr>
            <a:xfrm>
              <a:off x="633875" y="5640625"/>
              <a:ext cx="2942400" cy="8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454F5B"/>
                  </a:solidFill>
                  <a:latin typeface="Lato"/>
                  <a:ea typeface="Lato"/>
                  <a:cs typeface="Lato"/>
                  <a:sym typeface="Lato"/>
                </a:rPr>
                <a:t>Data traffic patterns over routing structures</a:t>
              </a:r>
              <a:endParaRPr b="1" sz="2000">
                <a:solidFill>
                  <a:srgbClr val="454F5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509" name="Google Shape;509;p47"/>
          <p:cNvCxnSpPr>
            <a:stCxn id="500" idx="6"/>
            <a:endCxn id="496" idx="3"/>
          </p:cNvCxnSpPr>
          <p:nvPr/>
        </p:nvCxnSpPr>
        <p:spPr>
          <a:xfrm flipH="1" rot="10800000">
            <a:off x="5569150" y="1927894"/>
            <a:ext cx="668100" cy="2037300"/>
          </a:xfrm>
          <a:prstGeom prst="curvedConnector3">
            <a:avLst>
              <a:gd fmla="val 135642" name="adj1"/>
            </a:avLst>
          </a:prstGeom>
          <a:noFill/>
          <a:ln cap="flat" cmpd="sng" w="38100">
            <a:solidFill>
              <a:srgbClr val="963334"/>
            </a:solidFill>
            <a:prstDash val="lgDashDot"/>
            <a:round/>
            <a:headEnd len="med" w="med" type="none"/>
            <a:tailEnd len="med" w="med" type="triangle"/>
          </a:ln>
        </p:spPr>
      </p:cxnSp>
      <p:sp>
        <p:nvSpPr>
          <p:cNvPr id="510" name="Google Shape;510;p47"/>
          <p:cNvSpPr/>
          <p:nvPr/>
        </p:nvSpPr>
        <p:spPr>
          <a:xfrm>
            <a:off x="6427325" y="3253913"/>
            <a:ext cx="925200" cy="31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633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63334"/>
                </a:solidFill>
              </a:rPr>
              <a:t>M2P</a:t>
            </a:r>
            <a:endParaRPr b="1" sz="2000">
              <a:solidFill>
                <a:srgbClr val="963334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8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IoT routing in a nutshell</a:t>
            </a:r>
            <a:endParaRPr sz="2400"/>
          </a:p>
        </p:txBody>
      </p:sp>
      <p:sp>
        <p:nvSpPr>
          <p:cNvPr id="516" name="Google Shape;516;p48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7" name="Google Shape;517;p48"/>
          <p:cNvGrpSpPr/>
          <p:nvPr/>
        </p:nvGrpSpPr>
        <p:grpSpPr>
          <a:xfrm>
            <a:off x="2906750" y="1677488"/>
            <a:ext cx="3330500" cy="3180619"/>
            <a:chOff x="245875" y="2256300"/>
            <a:chExt cx="3330500" cy="4240825"/>
          </a:xfrm>
        </p:grpSpPr>
        <p:grpSp>
          <p:nvGrpSpPr>
            <p:cNvPr id="518" name="Google Shape;518;p48"/>
            <p:cNvGrpSpPr/>
            <p:nvPr/>
          </p:nvGrpSpPr>
          <p:grpSpPr>
            <a:xfrm>
              <a:off x="245875" y="2256300"/>
              <a:ext cx="3330500" cy="3384325"/>
              <a:chOff x="245875" y="2256300"/>
              <a:chExt cx="3330500" cy="3384325"/>
            </a:xfrm>
          </p:grpSpPr>
          <p:sp>
            <p:nvSpPr>
              <p:cNvPr id="519" name="Google Shape;519;p48"/>
              <p:cNvSpPr/>
              <p:nvPr/>
            </p:nvSpPr>
            <p:spPr>
              <a:xfrm>
                <a:off x="2908275" y="2256300"/>
                <a:ext cx="668100" cy="668100"/>
              </a:xfrm>
              <a:prstGeom prst="roundRect">
                <a:avLst>
                  <a:gd fmla="val 16667" name="adj"/>
                </a:avLst>
              </a:prstGeom>
              <a:solidFill>
                <a:srgbClr val="7ECEFD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latin typeface="Sniglet"/>
                    <a:ea typeface="Sniglet"/>
                    <a:cs typeface="Sniglet"/>
                    <a:sym typeface="Sniglet"/>
                  </a:rPr>
                  <a:t>1</a:t>
                </a:r>
                <a:endParaRPr sz="3000"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  <p:sp>
            <p:nvSpPr>
              <p:cNvPr id="520" name="Google Shape;520;p48"/>
              <p:cNvSpPr/>
              <p:nvPr/>
            </p:nvSpPr>
            <p:spPr>
              <a:xfrm>
                <a:off x="1572075" y="3094950"/>
                <a:ext cx="668100" cy="668100"/>
              </a:xfrm>
              <a:prstGeom prst="ellipse">
                <a:avLst/>
              </a:prstGeom>
              <a:solidFill>
                <a:srgbClr val="7ECEFD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latin typeface="Sniglet"/>
                    <a:ea typeface="Sniglet"/>
                    <a:cs typeface="Sniglet"/>
                    <a:sym typeface="Sniglet"/>
                  </a:rPr>
                  <a:t>2</a:t>
                </a:r>
                <a:endParaRPr sz="3000"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  <p:sp>
            <p:nvSpPr>
              <p:cNvPr id="521" name="Google Shape;521;p48"/>
              <p:cNvSpPr/>
              <p:nvPr/>
            </p:nvSpPr>
            <p:spPr>
              <a:xfrm>
                <a:off x="2908275" y="3763050"/>
                <a:ext cx="668100" cy="668100"/>
              </a:xfrm>
              <a:prstGeom prst="ellipse">
                <a:avLst/>
              </a:prstGeom>
              <a:solidFill>
                <a:srgbClr val="7ECEFD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latin typeface="Sniglet"/>
                    <a:ea typeface="Sniglet"/>
                    <a:cs typeface="Sniglet"/>
                    <a:sym typeface="Sniglet"/>
                  </a:rPr>
                  <a:t>3</a:t>
                </a:r>
                <a:endParaRPr sz="3000"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  <p:sp>
            <p:nvSpPr>
              <p:cNvPr id="522" name="Google Shape;522;p48"/>
              <p:cNvSpPr/>
              <p:nvPr/>
            </p:nvSpPr>
            <p:spPr>
              <a:xfrm>
                <a:off x="245875" y="3577350"/>
                <a:ext cx="668100" cy="668100"/>
              </a:xfrm>
              <a:prstGeom prst="ellipse">
                <a:avLst/>
              </a:prstGeom>
              <a:solidFill>
                <a:srgbClr val="7ECEFD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latin typeface="Sniglet"/>
                    <a:ea typeface="Sniglet"/>
                    <a:cs typeface="Sniglet"/>
                    <a:sym typeface="Sniglet"/>
                  </a:rPr>
                  <a:t>4</a:t>
                </a:r>
                <a:endParaRPr sz="3000"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  <p:sp>
            <p:nvSpPr>
              <p:cNvPr id="523" name="Google Shape;523;p48"/>
              <p:cNvSpPr/>
              <p:nvPr/>
            </p:nvSpPr>
            <p:spPr>
              <a:xfrm>
                <a:off x="2240175" y="4972525"/>
                <a:ext cx="668100" cy="668100"/>
              </a:xfrm>
              <a:prstGeom prst="ellipse">
                <a:avLst/>
              </a:prstGeom>
              <a:solidFill>
                <a:srgbClr val="7ECEFD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latin typeface="Sniglet"/>
                    <a:ea typeface="Sniglet"/>
                    <a:cs typeface="Sniglet"/>
                    <a:sym typeface="Sniglet"/>
                  </a:rPr>
                  <a:t>6</a:t>
                </a:r>
                <a:endParaRPr sz="3000"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  <p:sp>
            <p:nvSpPr>
              <p:cNvPr id="524" name="Google Shape;524;p48"/>
              <p:cNvSpPr/>
              <p:nvPr/>
            </p:nvSpPr>
            <p:spPr>
              <a:xfrm>
                <a:off x="1071200" y="4441975"/>
                <a:ext cx="668100" cy="668100"/>
              </a:xfrm>
              <a:prstGeom prst="ellipse">
                <a:avLst/>
              </a:prstGeom>
              <a:solidFill>
                <a:srgbClr val="7ECEFD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latin typeface="Sniglet"/>
                    <a:ea typeface="Sniglet"/>
                    <a:cs typeface="Sniglet"/>
                    <a:sym typeface="Sniglet"/>
                  </a:rPr>
                  <a:t>5</a:t>
                </a:r>
                <a:endParaRPr sz="3000"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  <p:cxnSp>
            <p:nvCxnSpPr>
              <p:cNvPr id="525" name="Google Shape;525;p48"/>
              <p:cNvCxnSpPr>
                <a:stCxn id="524" idx="6"/>
                <a:endCxn id="521" idx="2"/>
              </p:cNvCxnSpPr>
              <p:nvPr/>
            </p:nvCxnSpPr>
            <p:spPr>
              <a:xfrm flipH="1" rot="10800000">
                <a:off x="1739300" y="4097125"/>
                <a:ext cx="1169100" cy="678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dash"/>
                <a:round/>
                <a:headEnd len="med" w="med" type="stealth"/>
                <a:tailEnd len="med" w="med" type="stealth"/>
              </a:ln>
            </p:spPr>
          </p:cxnSp>
          <p:cxnSp>
            <p:nvCxnSpPr>
              <p:cNvPr id="526" name="Google Shape;526;p48"/>
              <p:cNvCxnSpPr>
                <a:stCxn id="524" idx="7"/>
                <a:endCxn id="520" idx="4"/>
              </p:cNvCxnSpPr>
              <p:nvPr/>
            </p:nvCxnSpPr>
            <p:spPr>
              <a:xfrm flipH="1" rot="10800000">
                <a:off x="1641459" y="3763116"/>
                <a:ext cx="264600" cy="776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round/>
                <a:headEnd len="med" w="med" type="stealth"/>
                <a:tailEnd len="med" w="med" type="stealth"/>
              </a:ln>
            </p:spPr>
          </p:cxnSp>
          <p:cxnSp>
            <p:nvCxnSpPr>
              <p:cNvPr id="527" name="Google Shape;527;p48"/>
              <p:cNvCxnSpPr>
                <a:stCxn id="522" idx="7"/>
                <a:endCxn id="520" idx="2"/>
              </p:cNvCxnSpPr>
              <p:nvPr/>
            </p:nvCxnSpPr>
            <p:spPr>
              <a:xfrm flipH="1" rot="10800000">
                <a:off x="816134" y="3428891"/>
                <a:ext cx="756000" cy="24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round/>
                <a:headEnd len="med" w="med" type="stealth"/>
                <a:tailEnd len="med" w="med" type="stealth"/>
              </a:ln>
            </p:spPr>
          </p:cxnSp>
          <p:cxnSp>
            <p:nvCxnSpPr>
              <p:cNvPr id="528" name="Google Shape;528;p48"/>
              <p:cNvCxnSpPr>
                <a:stCxn id="520" idx="7"/>
                <a:endCxn id="519" idx="1"/>
              </p:cNvCxnSpPr>
              <p:nvPr/>
            </p:nvCxnSpPr>
            <p:spPr>
              <a:xfrm flipH="1" rot="10800000">
                <a:off x="2142334" y="2590391"/>
                <a:ext cx="765900" cy="602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round/>
                <a:headEnd len="med" w="med" type="stealth"/>
                <a:tailEnd len="med" w="med" type="stealth"/>
              </a:ln>
            </p:spPr>
          </p:cxnSp>
          <p:cxnSp>
            <p:nvCxnSpPr>
              <p:cNvPr id="529" name="Google Shape;529;p48"/>
              <p:cNvCxnSpPr>
                <a:stCxn id="521" idx="0"/>
                <a:endCxn id="519" idx="2"/>
              </p:cNvCxnSpPr>
              <p:nvPr/>
            </p:nvCxnSpPr>
            <p:spPr>
              <a:xfrm rot="10800000">
                <a:off x="3242325" y="2924550"/>
                <a:ext cx="0" cy="838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round/>
                <a:headEnd len="med" w="med" type="stealth"/>
                <a:tailEnd len="med" w="med" type="stealth"/>
              </a:ln>
            </p:spPr>
          </p:cxnSp>
          <p:cxnSp>
            <p:nvCxnSpPr>
              <p:cNvPr id="530" name="Google Shape;530;p48"/>
              <p:cNvCxnSpPr>
                <a:stCxn id="523" idx="7"/>
                <a:endCxn id="521" idx="4"/>
              </p:cNvCxnSpPr>
              <p:nvPr/>
            </p:nvCxnSpPr>
            <p:spPr>
              <a:xfrm flipH="1" rot="10800000">
                <a:off x="2810434" y="4431066"/>
                <a:ext cx="432000" cy="639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round/>
                <a:headEnd len="med" w="med" type="stealth"/>
                <a:tailEnd len="med" w="med" type="stealth"/>
              </a:ln>
            </p:spPr>
          </p:cxnSp>
        </p:grpSp>
        <p:sp>
          <p:nvSpPr>
            <p:cNvPr id="531" name="Google Shape;531;p48"/>
            <p:cNvSpPr txBox="1"/>
            <p:nvPr/>
          </p:nvSpPr>
          <p:spPr>
            <a:xfrm>
              <a:off x="633875" y="5640625"/>
              <a:ext cx="2942400" cy="8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454F5B"/>
                  </a:solidFill>
                  <a:latin typeface="Lato"/>
                  <a:ea typeface="Lato"/>
                  <a:cs typeface="Lato"/>
                  <a:sym typeface="Lato"/>
                </a:rPr>
                <a:t>Data traffic patterns over routing structures</a:t>
              </a:r>
              <a:endParaRPr b="1" sz="2000">
                <a:solidFill>
                  <a:srgbClr val="454F5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32" name="Google Shape;532;p48"/>
          <p:cNvSpPr/>
          <p:nvPr/>
        </p:nvSpPr>
        <p:spPr>
          <a:xfrm>
            <a:off x="4643950" y="1677488"/>
            <a:ext cx="925200" cy="31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FF"/>
                </a:solidFill>
              </a:rPr>
              <a:t>P2M</a:t>
            </a:r>
            <a:endParaRPr b="1" sz="2000">
              <a:solidFill>
                <a:srgbClr val="0000FF"/>
              </a:solidFill>
            </a:endParaRPr>
          </a:p>
        </p:txBody>
      </p:sp>
      <p:cxnSp>
        <p:nvCxnSpPr>
          <p:cNvPr id="533" name="Google Shape;533;p48"/>
          <p:cNvCxnSpPr>
            <a:stCxn id="519" idx="1"/>
            <a:endCxn id="523" idx="1"/>
          </p:cNvCxnSpPr>
          <p:nvPr/>
        </p:nvCxnSpPr>
        <p:spPr>
          <a:xfrm flipH="1">
            <a:off x="4998850" y="1928025"/>
            <a:ext cx="570300" cy="1860000"/>
          </a:xfrm>
          <a:prstGeom prst="curvedConnector2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48"/>
          <p:cNvCxnSpPr>
            <a:stCxn id="523" idx="6"/>
            <a:endCxn id="519" idx="3"/>
          </p:cNvCxnSpPr>
          <p:nvPr/>
        </p:nvCxnSpPr>
        <p:spPr>
          <a:xfrm flipH="1" rot="10800000">
            <a:off x="5569150" y="1927894"/>
            <a:ext cx="668100" cy="2037300"/>
          </a:xfrm>
          <a:prstGeom prst="curvedConnector3">
            <a:avLst>
              <a:gd fmla="val 135642" name="adj1"/>
            </a:avLst>
          </a:prstGeom>
          <a:noFill/>
          <a:ln cap="flat" cmpd="sng" w="38100">
            <a:solidFill>
              <a:srgbClr val="963334"/>
            </a:solidFill>
            <a:prstDash val="lgDashDot"/>
            <a:round/>
            <a:headEnd len="med" w="med" type="none"/>
            <a:tailEnd len="med" w="med" type="triangle"/>
          </a:ln>
        </p:spPr>
      </p:cxnSp>
      <p:sp>
        <p:nvSpPr>
          <p:cNvPr id="535" name="Google Shape;535;p48"/>
          <p:cNvSpPr/>
          <p:nvPr/>
        </p:nvSpPr>
        <p:spPr>
          <a:xfrm>
            <a:off x="6427325" y="3253913"/>
            <a:ext cx="925200" cy="31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633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63334"/>
                </a:solidFill>
              </a:rPr>
              <a:t>M2P</a:t>
            </a:r>
            <a:endParaRPr b="1" sz="2000">
              <a:solidFill>
                <a:srgbClr val="963334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9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IoT routing in a nutshell</a:t>
            </a:r>
            <a:endParaRPr sz="2400"/>
          </a:p>
        </p:txBody>
      </p:sp>
      <p:sp>
        <p:nvSpPr>
          <p:cNvPr id="541" name="Google Shape;541;p49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2" name="Google Shape;542;p49"/>
          <p:cNvGrpSpPr/>
          <p:nvPr/>
        </p:nvGrpSpPr>
        <p:grpSpPr>
          <a:xfrm>
            <a:off x="2906750" y="1677488"/>
            <a:ext cx="3330500" cy="3180619"/>
            <a:chOff x="245875" y="2256300"/>
            <a:chExt cx="3330500" cy="4240825"/>
          </a:xfrm>
        </p:grpSpPr>
        <p:grpSp>
          <p:nvGrpSpPr>
            <p:cNvPr id="543" name="Google Shape;543;p49"/>
            <p:cNvGrpSpPr/>
            <p:nvPr/>
          </p:nvGrpSpPr>
          <p:grpSpPr>
            <a:xfrm>
              <a:off x="245875" y="2256300"/>
              <a:ext cx="3330500" cy="3384325"/>
              <a:chOff x="245875" y="2256300"/>
              <a:chExt cx="3330500" cy="3384325"/>
            </a:xfrm>
          </p:grpSpPr>
          <p:sp>
            <p:nvSpPr>
              <p:cNvPr id="544" name="Google Shape;544;p49"/>
              <p:cNvSpPr/>
              <p:nvPr/>
            </p:nvSpPr>
            <p:spPr>
              <a:xfrm>
                <a:off x="2908275" y="2256300"/>
                <a:ext cx="668100" cy="668100"/>
              </a:xfrm>
              <a:prstGeom prst="roundRect">
                <a:avLst>
                  <a:gd fmla="val 16667" name="adj"/>
                </a:avLst>
              </a:prstGeom>
              <a:solidFill>
                <a:srgbClr val="7ECEFD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latin typeface="Sniglet"/>
                    <a:ea typeface="Sniglet"/>
                    <a:cs typeface="Sniglet"/>
                    <a:sym typeface="Sniglet"/>
                  </a:rPr>
                  <a:t>1</a:t>
                </a:r>
                <a:endParaRPr sz="3000"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  <p:sp>
            <p:nvSpPr>
              <p:cNvPr id="545" name="Google Shape;545;p49"/>
              <p:cNvSpPr/>
              <p:nvPr/>
            </p:nvSpPr>
            <p:spPr>
              <a:xfrm>
                <a:off x="1572075" y="3094950"/>
                <a:ext cx="668100" cy="668100"/>
              </a:xfrm>
              <a:prstGeom prst="ellipse">
                <a:avLst/>
              </a:prstGeom>
              <a:solidFill>
                <a:srgbClr val="7ECEFD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latin typeface="Sniglet"/>
                    <a:ea typeface="Sniglet"/>
                    <a:cs typeface="Sniglet"/>
                    <a:sym typeface="Sniglet"/>
                  </a:rPr>
                  <a:t>2</a:t>
                </a:r>
                <a:endParaRPr sz="3000"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  <p:sp>
            <p:nvSpPr>
              <p:cNvPr id="546" name="Google Shape;546;p49"/>
              <p:cNvSpPr/>
              <p:nvPr/>
            </p:nvSpPr>
            <p:spPr>
              <a:xfrm>
                <a:off x="2908275" y="3763050"/>
                <a:ext cx="668100" cy="668100"/>
              </a:xfrm>
              <a:prstGeom prst="ellipse">
                <a:avLst/>
              </a:prstGeom>
              <a:solidFill>
                <a:srgbClr val="7ECEFD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latin typeface="Sniglet"/>
                    <a:ea typeface="Sniglet"/>
                    <a:cs typeface="Sniglet"/>
                    <a:sym typeface="Sniglet"/>
                  </a:rPr>
                  <a:t>3</a:t>
                </a:r>
                <a:endParaRPr sz="3000"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  <p:sp>
            <p:nvSpPr>
              <p:cNvPr id="547" name="Google Shape;547;p49"/>
              <p:cNvSpPr/>
              <p:nvPr/>
            </p:nvSpPr>
            <p:spPr>
              <a:xfrm>
                <a:off x="245875" y="3577350"/>
                <a:ext cx="668100" cy="668100"/>
              </a:xfrm>
              <a:prstGeom prst="ellipse">
                <a:avLst/>
              </a:prstGeom>
              <a:solidFill>
                <a:srgbClr val="7ECEFD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latin typeface="Sniglet"/>
                    <a:ea typeface="Sniglet"/>
                    <a:cs typeface="Sniglet"/>
                    <a:sym typeface="Sniglet"/>
                  </a:rPr>
                  <a:t>4</a:t>
                </a:r>
                <a:endParaRPr sz="3000"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  <p:sp>
            <p:nvSpPr>
              <p:cNvPr id="548" name="Google Shape;548;p49"/>
              <p:cNvSpPr/>
              <p:nvPr/>
            </p:nvSpPr>
            <p:spPr>
              <a:xfrm>
                <a:off x="2240175" y="4972525"/>
                <a:ext cx="668100" cy="668100"/>
              </a:xfrm>
              <a:prstGeom prst="ellipse">
                <a:avLst/>
              </a:prstGeom>
              <a:solidFill>
                <a:srgbClr val="7ECEFD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latin typeface="Sniglet"/>
                    <a:ea typeface="Sniglet"/>
                    <a:cs typeface="Sniglet"/>
                    <a:sym typeface="Sniglet"/>
                  </a:rPr>
                  <a:t>6</a:t>
                </a:r>
                <a:endParaRPr sz="3000"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  <p:sp>
            <p:nvSpPr>
              <p:cNvPr id="549" name="Google Shape;549;p49"/>
              <p:cNvSpPr/>
              <p:nvPr/>
            </p:nvSpPr>
            <p:spPr>
              <a:xfrm>
                <a:off x="1071200" y="4441975"/>
                <a:ext cx="668100" cy="668100"/>
              </a:xfrm>
              <a:prstGeom prst="ellipse">
                <a:avLst/>
              </a:prstGeom>
              <a:solidFill>
                <a:srgbClr val="7ECEFD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latin typeface="Sniglet"/>
                    <a:ea typeface="Sniglet"/>
                    <a:cs typeface="Sniglet"/>
                    <a:sym typeface="Sniglet"/>
                  </a:rPr>
                  <a:t>5</a:t>
                </a:r>
                <a:endParaRPr sz="3000"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  <p:cxnSp>
            <p:nvCxnSpPr>
              <p:cNvPr id="550" name="Google Shape;550;p49"/>
              <p:cNvCxnSpPr>
                <a:stCxn id="549" idx="6"/>
                <a:endCxn id="546" idx="2"/>
              </p:cNvCxnSpPr>
              <p:nvPr/>
            </p:nvCxnSpPr>
            <p:spPr>
              <a:xfrm flipH="1" rot="10800000">
                <a:off x="1739300" y="4097125"/>
                <a:ext cx="1169100" cy="678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dash"/>
                <a:round/>
                <a:headEnd len="med" w="med" type="stealth"/>
                <a:tailEnd len="med" w="med" type="stealth"/>
              </a:ln>
            </p:spPr>
          </p:cxnSp>
          <p:cxnSp>
            <p:nvCxnSpPr>
              <p:cNvPr id="551" name="Google Shape;551;p49"/>
              <p:cNvCxnSpPr>
                <a:stCxn id="549" idx="7"/>
                <a:endCxn id="545" idx="4"/>
              </p:cNvCxnSpPr>
              <p:nvPr/>
            </p:nvCxnSpPr>
            <p:spPr>
              <a:xfrm flipH="1" rot="10800000">
                <a:off x="1641459" y="3763116"/>
                <a:ext cx="264600" cy="776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round/>
                <a:headEnd len="med" w="med" type="stealth"/>
                <a:tailEnd len="med" w="med" type="stealth"/>
              </a:ln>
            </p:spPr>
          </p:cxnSp>
          <p:cxnSp>
            <p:nvCxnSpPr>
              <p:cNvPr id="552" name="Google Shape;552;p49"/>
              <p:cNvCxnSpPr>
                <a:stCxn id="547" idx="7"/>
                <a:endCxn id="545" idx="2"/>
              </p:cNvCxnSpPr>
              <p:nvPr/>
            </p:nvCxnSpPr>
            <p:spPr>
              <a:xfrm flipH="1" rot="10800000">
                <a:off x="816134" y="3428891"/>
                <a:ext cx="756000" cy="246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round/>
                <a:headEnd len="med" w="med" type="stealth"/>
                <a:tailEnd len="med" w="med" type="stealth"/>
              </a:ln>
            </p:spPr>
          </p:cxnSp>
          <p:cxnSp>
            <p:nvCxnSpPr>
              <p:cNvPr id="553" name="Google Shape;553;p49"/>
              <p:cNvCxnSpPr>
                <a:stCxn id="545" idx="7"/>
                <a:endCxn id="544" idx="1"/>
              </p:cNvCxnSpPr>
              <p:nvPr/>
            </p:nvCxnSpPr>
            <p:spPr>
              <a:xfrm flipH="1" rot="10800000">
                <a:off x="2142334" y="2590391"/>
                <a:ext cx="765900" cy="602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round/>
                <a:headEnd len="med" w="med" type="stealth"/>
                <a:tailEnd len="med" w="med" type="stealth"/>
              </a:ln>
            </p:spPr>
          </p:cxnSp>
          <p:cxnSp>
            <p:nvCxnSpPr>
              <p:cNvPr id="554" name="Google Shape;554;p49"/>
              <p:cNvCxnSpPr>
                <a:stCxn id="546" idx="0"/>
                <a:endCxn id="544" idx="2"/>
              </p:cNvCxnSpPr>
              <p:nvPr/>
            </p:nvCxnSpPr>
            <p:spPr>
              <a:xfrm rot="10800000">
                <a:off x="3242325" y="2924550"/>
                <a:ext cx="0" cy="838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round/>
                <a:headEnd len="med" w="med" type="stealth"/>
                <a:tailEnd len="med" w="med" type="stealth"/>
              </a:ln>
            </p:spPr>
          </p:cxnSp>
          <p:cxnSp>
            <p:nvCxnSpPr>
              <p:cNvPr id="555" name="Google Shape;555;p49"/>
              <p:cNvCxnSpPr>
                <a:stCxn id="548" idx="7"/>
                <a:endCxn id="546" idx="4"/>
              </p:cNvCxnSpPr>
              <p:nvPr/>
            </p:nvCxnSpPr>
            <p:spPr>
              <a:xfrm flipH="1" rot="10800000">
                <a:off x="2810434" y="4431066"/>
                <a:ext cx="432000" cy="639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FBFBF"/>
                </a:solidFill>
                <a:prstDash val="solid"/>
                <a:round/>
                <a:headEnd len="med" w="med" type="stealth"/>
                <a:tailEnd len="med" w="med" type="stealth"/>
              </a:ln>
            </p:spPr>
          </p:cxnSp>
        </p:grpSp>
        <p:sp>
          <p:nvSpPr>
            <p:cNvPr id="556" name="Google Shape;556;p49"/>
            <p:cNvSpPr txBox="1"/>
            <p:nvPr/>
          </p:nvSpPr>
          <p:spPr>
            <a:xfrm>
              <a:off x="633875" y="5640625"/>
              <a:ext cx="2942400" cy="8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454F5B"/>
                  </a:solidFill>
                  <a:latin typeface="Lato"/>
                  <a:ea typeface="Lato"/>
                  <a:cs typeface="Lato"/>
                  <a:sym typeface="Lato"/>
                </a:rPr>
                <a:t>Data traffic patterns over routing structures</a:t>
              </a:r>
              <a:endParaRPr b="1" sz="2000">
                <a:solidFill>
                  <a:srgbClr val="454F5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557" name="Google Shape;557;p49"/>
          <p:cNvCxnSpPr>
            <a:stCxn id="547" idx="0"/>
            <a:endCxn id="545" idx="1"/>
          </p:cNvCxnSpPr>
          <p:nvPr/>
        </p:nvCxnSpPr>
        <p:spPr>
          <a:xfrm rot="-5400000">
            <a:off x="3641600" y="1979175"/>
            <a:ext cx="288300" cy="1089900"/>
          </a:xfrm>
          <a:prstGeom prst="curvedConnector3">
            <a:avLst>
              <a:gd fmla="val 187344" name="adj1"/>
            </a:avLst>
          </a:prstGeom>
          <a:noFill/>
          <a:ln cap="flat" cmpd="sng" w="38100">
            <a:solidFill>
              <a:srgbClr val="8B81D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58" name="Google Shape;558;p49"/>
          <p:cNvCxnSpPr>
            <a:stCxn id="545" idx="5"/>
            <a:endCxn id="549" idx="6"/>
          </p:cNvCxnSpPr>
          <p:nvPr/>
        </p:nvCxnSpPr>
        <p:spPr>
          <a:xfrm rot="5400000">
            <a:off x="4185209" y="2949269"/>
            <a:ext cx="833100" cy="402900"/>
          </a:xfrm>
          <a:prstGeom prst="curvedConnector2">
            <a:avLst/>
          </a:prstGeom>
          <a:noFill/>
          <a:ln cap="flat" cmpd="sng" w="38100">
            <a:solidFill>
              <a:srgbClr val="8B81D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59" name="Google Shape;559;p49"/>
          <p:cNvSpPr/>
          <p:nvPr/>
        </p:nvSpPr>
        <p:spPr>
          <a:xfrm>
            <a:off x="4643950" y="1677488"/>
            <a:ext cx="925200" cy="31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FF"/>
                </a:solidFill>
              </a:rPr>
              <a:t>P2M</a:t>
            </a:r>
            <a:endParaRPr b="1" sz="2000">
              <a:solidFill>
                <a:srgbClr val="0000FF"/>
              </a:solidFill>
            </a:endParaRPr>
          </a:p>
        </p:txBody>
      </p:sp>
      <p:cxnSp>
        <p:nvCxnSpPr>
          <p:cNvPr id="560" name="Google Shape;560;p49"/>
          <p:cNvCxnSpPr>
            <a:stCxn id="544" idx="1"/>
            <a:endCxn id="548" idx="1"/>
          </p:cNvCxnSpPr>
          <p:nvPr/>
        </p:nvCxnSpPr>
        <p:spPr>
          <a:xfrm flipH="1">
            <a:off x="4998850" y="1928025"/>
            <a:ext cx="570300" cy="1860000"/>
          </a:xfrm>
          <a:prstGeom prst="curvedConnector2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1" name="Google Shape;561;p49"/>
          <p:cNvSpPr/>
          <p:nvPr/>
        </p:nvSpPr>
        <p:spPr>
          <a:xfrm>
            <a:off x="3185150" y="1913794"/>
            <a:ext cx="740100" cy="31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8B81D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8B81D2"/>
                </a:solidFill>
              </a:rPr>
              <a:t>P2P</a:t>
            </a:r>
            <a:endParaRPr b="1" sz="2000">
              <a:solidFill>
                <a:srgbClr val="8B81D2"/>
              </a:solidFill>
            </a:endParaRPr>
          </a:p>
        </p:txBody>
      </p:sp>
      <p:cxnSp>
        <p:nvCxnSpPr>
          <p:cNvPr id="562" name="Google Shape;562;p49"/>
          <p:cNvCxnSpPr>
            <a:stCxn id="548" idx="6"/>
            <a:endCxn id="544" idx="3"/>
          </p:cNvCxnSpPr>
          <p:nvPr/>
        </p:nvCxnSpPr>
        <p:spPr>
          <a:xfrm flipH="1" rot="10800000">
            <a:off x="5569150" y="1927894"/>
            <a:ext cx="668100" cy="2037300"/>
          </a:xfrm>
          <a:prstGeom prst="curvedConnector3">
            <a:avLst>
              <a:gd fmla="val 135642" name="adj1"/>
            </a:avLst>
          </a:prstGeom>
          <a:noFill/>
          <a:ln cap="flat" cmpd="sng" w="38100">
            <a:solidFill>
              <a:srgbClr val="963334"/>
            </a:solidFill>
            <a:prstDash val="lgDashDot"/>
            <a:round/>
            <a:headEnd len="med" w="med" type="none"/>
            <a:tailEnd len="med" w="med" type="triangle"/>
          </a:ln>
        </p:spPr>
      </p:cxnSp>
      <p:sp>
        <p:nvSpPr>
          <p:cNvPr id="563" name="Google Shape;563;p49"/>
          <p:cNvSpPr/>
          <p:nvPr/>
        </p:nvSpPr>
        <p:spPr>
          <a:xfrm>
            <a:off x="6427325" y="3253913"/>
            <a:ext cx="925200" cy="31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633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63334"/>
                </a:solidFill>
              </a:rPr>
              <a:t>M2P</a:t>
            </a:r>
            <a:endParaRPr b="1" sz="2000">
              <a:solidFill>
                <a:srgbClr val="963334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0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IoT routing in a nutshell</a:t>
            </a:r>
            <a:endParaRPr sz="2400"/>
          </a:p>
        </p:txBody>
      </p:sp>
      <p:sp>
        <p:nvSpPr>
          <p:cNvPr id="569" name="Google Shape;569;p50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50"/>
          <p:cNvSpPr txBox="1"/>
          <p:nvPr>
            <p:ph idx="1" type="body"/>
          </p:nvPr>
        </p:nvSpPr>
        <p:spPr>
          <a:xfrm>
            <a:off x="893700" y="1373588"/>
            <a:ext cx="75870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Literature routing protocols</a:t>
            </a:r>
            <a:endParaRPr/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RPL (</a:t>
            </a:r>
            <a:r>
              <a:rPr i="1" lang="en"/>
              <a:t>de facto</a:t>
            </a:r>
            <a:r>
              <a:rPr lang="en"/>
              <a:t> the state-of-the-art)</a:t>
            </a:r>
            <a:endParaRPr/>
          </a:p>
          <a:p>
            <a:pPr indent="-3810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Several RPL adaptations for mobile scenarios</a:t>
            </a:r>
            <a:endParaRPr/>
          </a:p>
          <a:p>
            <a:pPr indent="-342900" lvl="3" marL="1828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Co-RPL, MRPL, MMRPL, ERPL...</a:t>
            </a:r>
            <a:endParaRPr/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Mobile Matrix</a:t>
            </a:r>
            <a:endParaRPr/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Hydro</a:t>
            </a:r>
            <a:endParaRPr/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XCTP</a:t>
            </a:r>
            <a:endParaRPr/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...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Introduction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Contextualization</a:t>
            </a:r>
            <a:endParaRPr/>
          </a:p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893700" y="1373588"/>
            <a:ext cx="75870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</a:t>
            </a:r>
            <a:r>
              <a:rPr lang="en"/>
              <a:t>veryday objects </a:t>
            </a:r>
            <a:r>
              <a:rPr lang="en"/>
              <a:t>have been </a:t>
            </a:r>
            <a:r>
              <a:rPr lang="en"/>
              <a:t>connected to the Internet</a:t>
            </a:r>
            <a:endParaRPr/>
          </a:p>
          <a:p>
            <a:pPr indent="-381000" lvl="1" marL="914400" rtl="0" algn="just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/>
              <a:t>Wireless comm. &amp; embedded Systems</a:t>
            </a:r>
            <a:endParaRPr u="sng">
              <a:solidFill>
                <a:srgbClr val="FF9715"/>
              </a:solidFill>
            </a:endParaRPr>
          </a:p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1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Routing under mobility events</a:t>
            </a:r>
            <a:endParaRPr sz="4000"/>
          </a:p>
        </p:txBody>
      </p:sp>
      <p:sp>
        <p:nvSpPr>
          <p:cNvPr id="576" name="Google Shape;576;p51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7" name="Google Shape;577;p51"/>
          <p:cNvSpPr txBox="1"/>
          <p:nvPr>
            <p:ph idx="1" type="body"/>
          </p:nvPr>
        </p:nvSpPr>
        <p:spPr>
          <a:xfrm>
            <a:off x="893700" y="1373588"/>
            <a:ext cx="75870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Mostly  of  routing  protocols  for  mobile  IoT  have one  timer  scheme</a:t>
            </a:r>
            <a:endParaRPr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It governs the communication structure construction and maintenance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2"/>
          <p:cNvSpPr txBox="1"/>
          <p:nvPr>
            <p:ph type="title"/>
          </p:nvPr>
        </p:nvSpPr>
        <p:spPr>
          <a:xfrm>
            <a:off x="172900" y="99338"/>
            <a:ext cx="8856300" cy="9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Routing under mobility events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20253"/>
                </a:solidFill>
              </a:rPr>
              <a:t>Example</a:t>
            </a:r>
            <a:r>
              <a:rPr lang="en" sz="2000">
                <a:solidFill>
                  <a:srgbClr val="F20253"/>
                </a:solidFill>
              </a:rPr>
              <a:t>. </a:t>
            </a:r>
            <a:r>
              <a:rPr lang="en" sz="1400">
                <a:solidFill>
                  <a:srgbClr val="F20253"/>
                </a:solidFill>
              </a:rPr>
              <a:t>(note there are other solutions)</a:t>
            </a:r>
            <a:endParaRPr sz="4000" u="sng"/>
          </a:p>
        </p:txBody>
      </p:sp>
      <p:sp>
        <p:nvSpPr>
          <p:cNvPr id="583" name="Google Shape;583;p52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4" name="Google Shape;584;p52"/>
          <p:cNvSpPr/>
          <p:nvPr/>
        </p:nvSpPr>
        <p:spPr>
          <a:xfrm>
            <a:off x="2215425" y="1710638"/>
            <a:ext cx="417900" cy="313500"/>
          </a:xfrm>
          <a:prstGeom prst="ellipse">
            <a:avLst/>
          </a:prstGeom>
          <a:solidFill>
            <a:srgbClr val="F2025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85" name="Google Shape;585;p52"/>
          <p:cNvSpPr/>
          <p:nvPr/>
        </p:nvSpPr>
        <p:spPr>
          <a:xfrm>
            <a:off x="1648475" y="997163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86" name="Google Shape;586;p52"/>
          <p:cNvSpPr/>
          <p:nvPr/>
        </p:nvSpPr>
        <p:spPr>
          <a:xfrm>
            <a:off x="2782375" y="997163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587" name="Google Shape;587;p52"/>
          <p:cNvCxnSpPr>
            <a:stCxn id="584" idx="0"/>
            <a:endCxn id="585" idx="5"/>
          </p:cNvCxnSpPr>
          <p:nvPr/>
        </p:nvCxnSpPr>
        <p:spPr>
          <a:xfrm rot="10800000">
            <a:off x="2005275" y="1264838"/>
            <a:ext cx="419100" cy="4458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8" name="Google Shape;588;p52"/>
          <p:cNvCxnSpPr/>
          <p:nvPr/>
        </p:nvCxnSpPr>
        <p:spPr>
          <a:xfrm>
            <a:off x="4640525" y="1244569"/>
            <a:ext cx="0" cy="36237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52"/>
          <p:cNvCxnSpPr/>
          <p:nvPr/>
        </p:nvCxnSpPr>
        <p:spPr>
          <a:xfrm rot="10800000">
            <a:off x="490225" y="2571750"/>
            <a:ext cx="8130000" cy="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52"/>
          <p:cNvCxnSpPr>
            <a:endCxn id="586" idx="3"/>
          </p:cNvCxnSpPr>
          <p:nvPr/>
        </p:nvCxnSpPr>
        <p:spPr>
          <a:xfrm flipH="1" rot="10800000">
            <a:off x="2452375" y="1264751"/>
            <a:ext cx="391200" cy="420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3"/>
          <p:cNvSpPr txBox="1"/>
          <p:nvPr>
            <p:ph type="title"/>
          </p:nvPr>
        </p:nvSpPr>
        <p:spPr>
          <a:xfrm>
            <a:off x="172900" y="99338"/>
            <a:ext cx="8856300" cy="9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Routing under mobility events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20253"/>
                </a:solidFill>
              </a:rPr>
              <a:t>Example</a:t>
            </a:r>
            <a:r>
              <a:rPr lang="en" sz="2000">
                <a:solidFill>
                  <a:srgbClr val="F20253"/>
                </a:solidFill>
              </a:rPr>
              <a:t>. </a:t>
            </a:r>
            <a:r>
              <a:rPr lang="en" sz="1400">
                <a:solidFill>
                  <a:srgbClr val="F20253"/>
                </a:solidFill>
              </a:rPr>
              <a:t>(note there are other solutions)</a:t>
            </a:r>
            <a:endParaRPr sz="4000" u="sng"/>
          </a:p>
        </p:txBody>
      </p:sp>
      <p:sp>
        <p:nvSpPr>
          <p:cNvPr id="596" name="Google Shape;596;p53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53"/>
          <p:cNvSpPr/>
          <p:nvPr/>
        </p:nvSpPr>
        <p:spPr>
          <a:xfrm>
            <a:off x="2215425" y="1710638"/>
            <a:ext cx="417900" cy="313500"/>
          </a:xfrm>
          <a:prstGeom prst="ellipse">
            <a:avLst/>
          </a:prstGeom>
          <a:solidFill>
            <a:srgbClr val="F2025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98" name="Google Shape;598;p53"/>
          <p:cNvSpPr/>
          <p:nvPr/>
        </p:nvSpPr>
        <p:spPr>
          <a:xfrm>
            <a:off x="1648475" y="997163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99" name="Google Shape;599;p53"/>
          <p:cNvSpPr/>
          <p:nvPr/>
        </p:nvSpPr>
        <p:spPr>
          <a:xfrm>
            <a:off x="2782375" y="997163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600" name="Google Shape;600;p53"/>
          <p:cNvCxnSpPr>
            <a:stCxn id="597" idx="0"/>
            <a:endCxn id="598" idx="5"/>
          </p:cNvCxnSpPr>
          <p:nvPr/>
        </p:nvCxnSpPr>
        <p:spPr>
          <a:xfrm rot="10800000">
            <a:off x="2005275" y="1264838"/>
            <a:ext cx="419100" cy="4458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1" name="Google Shape;601;p53"/>
          <p:cNvCxnSpPr/>
          <p:nvPr/>
        </p:nvCxnSpPr>
        <p:spPr>
          <a:xfrm>
            <a:off x="4640525" y="1244569"/>
            <a:ext cx="0" cy="36237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53"/>
          <p:cNvCxnSpPr/>
          <p:nvPr/>
        </p:nvCxnSpPr>
        <p:spPr>
          <a:xfrm rot="10800000">
            <a:off x="490225" y="2571750"/>
            <a:ext cx="8130000" cy="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53"/>
          <p:cNvCxnSpPr>
            <a:endCxn id="599" idx="3"/>
          </p:cNvCxnSpPr>
          <p:nvPr/>
        </p:nvCxnSpPr>
        <p:spPr>
          <a:xfrm flipH="1" rot="10800000">
            <a:off x="2452375" y="1264751"/>
            <a:ext cx="391200" cy="420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04" name="Google Shape;604;p53"/>
          <p:cNvSpPr/>
          <p:nvPr/>
        </p:nvSpPr>
        <p:spPr>
          <a:xfrm>
            <a:off x="396500" y="1806281"/>
            <a:ext cx="1732800" cy="313500"/>
          </a:xfrm>
          <a:prstGeom prst="homePlate">
            <a:avLst>
              <a:gd fmla="val 50000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Some node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4"/>
          <p:cNvSpPr txBox="1"/>
          <p:nvPr>
            <p:ph type="title"/>
          </p:nvPr>
        </p:nvSpPr>
        <p:spPr>
          <a:xfrm>
            <a:off x="172900" y="99338"/>
            <a:ext cx="8856300" cy="9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Routing under mobility events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20253"/>
                </a:solidFill>
              </a:rPr>
              <a:t>Example</a:t>
            </a:r>
            <a:r>
              <a:rPr lang="en" sz="2000">
                <a:solidFill>
                  <a:srgbClr val="F20253"/>
                </a:solidFill>
              </a:rPr>
              <a:t>. </a:t>
            </a:r>
            <a:r>
              <a:rPr lang="en" sz="1400">
                <a:solidFill>
                  <a:srgbClr val="F20253"/>
                </a:solidFill>
              </a:rPr>
              <a:t>(note there are other solutions)</a:t>
            </a:r>
            <a:endParaRPr sz="4000" u="sng"/>
          </a:p>
        </p:txBody>
      </p:sp>
      <p:sp>
        <p:nvSpPr>
          <p:cNvPr id="610" name="Google Shape;610;p54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1" name="Google Shape;611;p54"/>
          <p:cNvSpPr/>
          <p:nvPr/>
        </p:nvSpPr>
        <p:spPr>
          <a:xfrm>
            <a:off x="2215425" y="1710638"/>
            <a:ext cx="417900" cy="313500"/>
          </a:xfrm>
          <a:prstGeom prst="ellipse">
            <a:avLst/>
          </a:prstGeom>
          <a:solidFill>
            <a:srgbClr val="F2025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12" name="Google Shape;612;p54"/>
          <p:cNvSpPr/>
          <p:nvPr/>
        </p:nvSpPr>
        <p:spPr>
          <a:xfrm>
            <a:off x="1648475" y="997163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13" name="Google Shape;613;p54"/>
          <p:cNvSpPr/>
          <p:nvPr/>
        </p:nvSpPr>
        <p:spPr>
          <a:xfrm>
            <a:off x="2782375" y="997163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614" name="Google Shape;614;p54"/>
          <p:cNvCxnSpPr>
            <a:stCxn id="611" idx="0"/>
            <a:endCxn id="612" idx="5"/>
          </p:cNvCxnSpPr>
          <p:nvPr/>
        </p:nvCxnSpPr>
        <p:spPr>
          <a:xfrm rot="10800000">
            <a:off x="2005275" y="1264838"/>
            <a:ext cx="419100" cy="4458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5" name="Google Shape;615;p54"/>
          <p:cNvCxnSpPr/>
          <p:nvPr/>
        </p:nvCxnSpPr>
        <p:spPr>
          <a:xfrm>
            <a:off x="4640525" y="1244569"/>
            <a:ext cx="0" cy="36237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54"/>
          <p:cNvCxnSpPr/>
          <p:nvPr/>
        </p:nvCxnSpPr>
        <p:spPr>
          <a:xfrm rot="10800000">
            <a:off x="490225" y="2571750"/>
            <a:ext cx="8130000" cy="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54"/>
          <p:cNvCxnSpPr>
            <a:endCxn id="613" idx="3"/>
          </p:cNvCxnSpPr>
          <p:nvPr/>
        </p:nvCxnSpPr>
        <p:spPr>
          <a:xfrm flipH="1" rot="10800000">
            <a:off x="2452375" y="1264751"/>
            <a:ext cx="391200" cy="420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18" name="Google Shape;618;p54"/>
          <p:cNvSpPr/>
          <p:nvPr/>
        </p:nvSpPr>
        <p:spPr>
          <a:xfrm>
            <a:off x="293700" y="1063238"/>
            <a:ext cx="1439100" cy="313500"/>
          </a:xfrm>
          <a:prstGeom prst="homePlate">
            <a:avLst>
              <a:gd fmla="val 50000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Its parent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5"/>
          <p:cNvSpPr txBox="1"/>
          <p:nvPr>
            <p:ph type="title"/>
          </p:nvPr>
        </p:nvSpPr>
        <p:spPr>
          <a:xfrm>
            <a:off x="172900" y="99338"/>
            <a:ext cx="8856300" cy="9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Routing under mobility events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20253"/>
                </a:solidFill>
              </a:rPr>
              <a:t>Example</a:t>
            </a:r>
            <a:r>
              <a:rPr lang="en" sz="2000">
                <a:solidFill>
                  <a:srgbClr val="F20253"/>
                </a:solidFill>
              </a:rPr>
              <a:t>. </a:t>
            </a:r>
            <a:r>
              <a:rPr lang="en" sz="1400">
                <a:solidFill>
                  <a:srgbClr val="F20253"/>
                </a:solidFill>
              </a:rPr>
              <a:t>(note there are other solutions)</a:t>
            </a:r>
            <a:endParaRPr sz="4000" u="sng"/>
          </a:p>
        </p:txBody>
      </p:sp>
      <p:sp>
        <p:nvSpPr>
          <p:cNvPr id="624" name="Google Shape;624;p55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5" name="Google Shape;625;p55"/>
          <p:cNvSpPr/>
          <p:nvPr/>
        </p:nvSpPr>
        <p:spPr>
          <a:xfrm>
            <a:off x="2215425" y="1710638"/>
            <a:ext cx="417900" cy="313500"/>
          </a:xfrm>
          <a:prstGeom prst="ellipse">
            <a:avLst/>
          </a:prstGeom>
          <a:solidFill>
            <a:srgbClr val="F2025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26" name="Google Shape;626;p55"/>
          <p:cNvSpPr/>
          <p:nvPr/>
        </p:nvSpPr>
        <p:spPr>
          <a:xfrm>
            <a:off x="1648475" y="997163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27" name="Google Shape;627;p55"/>
          <p:cNvSpPr/>
          <p:nvPr/>
        </p:nvSpPr>
        <p:spPr>
          <a:xfrm>
            <a:off x="2782375" y="997163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628" name="Google Shape;628;p55"/>
          <p:cNvCxnSpPr>
            <a:stCxn id="625" idx="0"/>
            <a:endCxn id="626" idx="5"/>
          </p:cNvCxnSpPr>
          <p:nvPr/>
        </p:nvCxnSpPr>
        <p:spPr>
          <a:xfrm rot="10800000">
            <a:off x="2005275" y="1264838"/>
            <a:ext cx="419100" cy="4458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9" name="Google Shape;629;p55"/>
          <p:cNvSpPr/>
          <p:nvPr/>
        </p:nvSpPr>
        <p:spPr>
          <a:xfrm>
            <a:off x="2049225" y="1585988"/>
            <a:ext cx="750300" cy="562800"/>
          </a:xfrm>
          <a:prstGeom prst="ellipse">
            <a:avLst/>
          </a:prstGeom>
          <a:noFill/>
          <a:ln cap="flat" cmpd="sng" w="3810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30" name="Google Shape;630;p55"/>
          <p:cNvSpPr/>
          <p:nvPr/>
        </p:nvSpPr>
        <p:spPr>
          <a:xfrm>
            <a:off x="1852875" y="1438725"/>
            <a:ext cx="1143000" cy="857400"/>
          </a:xfrm>
          <a:prstGeom prst="ellipse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31" name="Google Shape;631;p55"/>
          <p:cNvSpPr/>
          <p:nvPr/>
        </p:nvSpPr>
        <p:spPr>
          <a:xfrm>
            <a:off x="1660725" y="1294613"/>
            <a:ext cx="1527300" cy="1145400"/>
          </a:xfrm>
          <a:prstGeom prst="ellipse">
            <a:avLst/>
          </a:prstGeom>
          <a:noFill/>
          <a:ln cap="flat" cmpd="sng" w="1905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632" name="Google Shape;632;p55"/>
          <p:cNvCxnSpPr/>
          <p:nvPr/>
        </p:nvCxnSpPr>
        <p:spPr>
          <a:xfrm>
            <a:off x="4640525" y="1244569"/>
            <a:ext cx="0" cy="36237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55"/>
          <p:cNvCxnSpPr/>
          <p:nvPr/>
        </p:nvCxnSpPr>
        <p:spPr>
          <a:xfrm rot="10800000">
            <a:off x="490225" y="2571750"/>
            <a:ext cx="8130000" cy="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34" name="Google Shape;634;p55"/>
          <p:cNvSpPr txBox="1"/>
          <p:nvPr/>
        </p:nvSpPr>
        <p:spPr>
          <a:xfrm>
            <a:off x="172900" y="1063238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T</a:t>
            </a:r>
            <a:r>
              <a:rPr baseline="-25000" lang="en" sz="3000">
                <a:latin typeface="Sniglet"/>
                <a:ea typeface="Sniglet"/>
                <a:cs typeface="Sniglet"/>
                <a:sym typeface="Sniglet"/>
              </a:rPr>
              <a:t>i</a:t>
            </a:r>
            <a:endParaRPr baseline="-25000"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635" name="Google Shape;635;p55"/>
          <p:cNvCxnSpPr>
            <a:endCxn id="627" idx="3"/>
          </p:cNvCxnSpPr>
          <p:nvPr/>
        </p:nvCxnSpPr>
        <p:spPr>
          <a:xfrm flipH="1" rot="10800000">
            <a:off x="2452375" y="1264751"/>
            <a:ext cx="391200" cy="420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36" name="Google Shape;636;p55"/>
          <p:cNvSpPr/>
          <p:nvPr/>
        </p:nvSpPr>
        <p:spPr>
          <a:xfrm>
            <a:off x="3008450" y="1585988"/>
            <a:ext cx="2300100" cy="857400"/>
          </a:xfrm>
          <a:prstGeom prst="homePlate">
            <a:avLst>
              <a:gd fmla="val 0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Ctrl beacons are broadcasted from time to time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6"/>
          <p:cNvSpPr txBox="1"/>
          <p:nvPr>
            <p:ph type="title"/>
          </p:nvPr>
        </p:nvSpPr>
        <p:spPr>
          <a:xfrm>
            <a:off x="172900" y="99338"/>
            <a:ext cx="8856300" cy="9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Routing under mobility events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20253"/>
                </a:solidFill>
              </a:rPr>
              <a:t>Example</a:t>
            </a:r>
            <a:r>
              <a:rPr lang="en" sz="2000">
                <a:solidFill>
                  <a:srgbClr val="F20253"/>
                </a:solidFill>
              </a:rPr>
              <a:t>. </a:t>
            </a:r>
            <a:r>
              <a:rPr lang="en" sz="1400">
                <a:solidFill>
                  <a:srgbClr val="F20253"/>
                </a:solidFill>
              </a:rPr>
              <a:t>(note there are other solutions)</a:t>
            </a:r>
            <a:endParaRPr sz="4000" u="sng"/>
          </a:p>
        </p:txBody>
      </p:sp>
      <p:sp>
        <p:nvSpPr>
          <p:cNvPr id="642" name="Google Shape;642;p56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3" name="Google Shape;643;p56"/>
          <p:cNvSpPr/>
          <p:nvPr/>
        </p:nvSpPr>
        <p:spPr>
          <a:xfrm>
            <a:off x="2215425" y="1710638"/>
            <a:ext cx="417900" cy="313500"/>
          </a:xfrm>
          <a:prstGeom prst="ellipse">
            <a:avLst/>
          </a:prstGeom>
          <a:solidFill>
            <a:srgbClr val="F2025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44" name="Google Shape;644;p56"/>
          <p:cNvSpPr/>
          <p:nvPr/>
        </p:nvSpPr>
        <p:spPr>
          <a:xfrm>
            <a:off x="1648475" y="997163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45" name="Google Shape;645;p56"/>
          <p:cNvSpPr/>
          <p:nvPr/>
        </p:nvSpPr>
        <p:spPr>
          <a:xfrm>
            <a:off x="2782375" y="997163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646" name="Google Shape;646;p56"/>
          <p:cNvCxnSpPr>
            <a:stCxn id="643" idx="0"/>
            <a:endCxn id="644" idx="5"/>
          </p:cNvCxnSpPr>
          <p:nvPr/>
        </p:nvCxnSpPr>
        <p:spPr>
          <a:xfrm rot="10800000">
            <a:off x="2005275" y="1264838"/>
            <a:ext cx="419100" cy="4458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7" name="Google Shape;647;p56"/>
          <p:cNvSpPr/>
          <p:nvPr/>
        </p:nvSpPr>
        <p:spPr>
          <a:xfrm>
            <a:off x="2049225" y="1585988"/>
            <a:ext cx="750300" cy="562800"/>
          </a:xfrm>
          <a:prstGeom prst="ellipse">
            <a:avLst/>
          </a:prstGeom>
          <a:noFill/>
          <a:ln cap="flat" cmpd="sng" w="3810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48" name="Google Shape;648;p56"/>
          <p:cNvSpPr/>
          <p:nvPr/>
        </p:nvSpPr>
        <p:spPr>
          <a:xfrm>
            <a:off x="1852875" y="1438725"/>
            <a:ext cx="1143000" cy="857400"/>
          </a:xfrm>
          <a:prstGeom prst="ellipse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49" name="Google Shape;649;p56"/>
          <p:cNvSpPr/>
          <p:nvPr/>
        </p:nvSpPr>
        <p:spPr>
          <a:xfrm>
            <a:off x="1660725" y="1294613"/>
            <a:ext cx="1527300" cy="1145400"/>
          </a:xfrm>
          <a:prstGeom prst="ellipse">
            <a:avLst/>
          </a:prstGeom>
          <a:noFill/>
          <a:ln cap="flat" cmpd="sng" w="1905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650" name="Google Shape;650;p56"/>
          <p:cNvCxnSpPr/>
          <p:nvPr/>
        </p:nvCxnSpPr>
        <p:spPr>
          <a:xfrm>
            <a:off x="4640525" y="1244569"/>
            <a:ext cx="0" cy="36237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6"/>
          <p:cNvCxnSpPr/>
          <p:nvPr/>
        </p:nvCxnSpPr>
        <p:spPr>
          <a:xfrm rot="10800000">
            <a:off x="490225" y="2571750"/>
            <a:ext cx="8130000" cy="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52" name="Google Shape;652;p56"/>
          <p:cNvSpPr txBox="1"/>
          <p:nvPr/>
        </p:nvSpPr>
        <p:spPr>
          <a:xfrm>
            <a:off x="172900" y="1063238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T</a:t>
            </a:r>
            <a:r>
              <a:rPr baseline="-25000" lang="en" sz="3000">
                <a:latin typeface="Sniglet"/>
                <a:ea typeface="Sniglet"/>
                <a:cs typeface="Sniglet"/>
                <a:sym typeface="Sniglet"/>
              </a:rPr>
              <a:t>i</a:t>
            </a:r>
            <a:endParaRPr baseline="-25000"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53" name="Google Shape;653;p56"/>
          <p:cNvSpPr txBox="1"/>
          <p:nvPr/>
        </p:nvSpPr>
        <p:spPr>
          <a:xfrm>
            <a:off x="4863050" y="1166475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T</a:t>
            </a:r>
            <a:r>
              <a:rPr baseline="-25000" lang="en" sz="3000">
                <a:latin typeface="Sniglet"/>
                <a:ea typeface="Sniglet"/>
                <a:cs typeface="Sniglet"/>
                <a:sym typeface="Sniglet"/>
              </a:rPr>
              <a:t>i+1</a:t>
            </a:r>
            <a:endParaRPr baseline="-25000"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54" name="Google Shape;654;p56"/>
          <p:cNvSpPr/>
          <p:nvPr/>
        </p:nvSpPr>
        <p:spPr>
          <a:xfrm>
            <a:off x="6647725" y="1710638"/>
            <a:ext cx="417900" cy="313500"/>
          </a:xfrm>
          <a:prstGeom prst="ellipse">
            <a:avLst/>
          </a:prstGeom>
          <a:solidFill>
            <a:srgbClr val="EA9FA1"/>
          </a:solidFill>
          <a:ln cap="flat" cmpd="sng" w="9525">
            <a:solidFill>
              <a:srgbClr val="EA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55" name="Google Shape;655;p56"/>
          <p:cNvSpPr/>
          <p:nvPr/>
        </p:nvSpPr>
        <p:spPr>
          <a:xfrm>
            <a:off x="6080775" y="997163"/>
            <a:ext cx="417900" cy="3135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56" name="Google Shape;656;p56"/>
          <p:cNvSpPr/>
          <p:nvPr/>
        </p:nvSpPr>
        <p:spPr>
          <a:xfrm>
            <a:off x="7214675" y="997163"/>
            <a:ext cx="417900" cy="3135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657" name="Google Shape;657;p56"/>
          <p:cNvCxnSpPr>
            <a:stCxn id="654" idx="0"/>
            <a:endCxn id="655" idx="5"/>
          </p:cNvCxnSpPr>
          <p:nvPr/>
        </p:nvCxnSpPr>
        <p:spPr>
          <a:xfrm rot="10800000">
            <a:off x="6437575" y="1264838"/>
            <a:ext cx="419100" cy="445800"/>
          </a:xfrm>
          <a:prstGeom prst="straightConnector1">
            <a:avLst/>
          </a:prstGeom>
          <a:noFill/>
          <a:ln cap="flat" cmpd="sng" w="38100">
            <a:solidFill>
              <a:srgbClr val="EA9FA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8" name="Google Shape;658;p56"/>
          <p:cNvCxnSpPr>
            <a:endCxn id="645" idx="3"/>
          </p:cNvCxnSpPr>
          <p:nvPr/>
        </p:nvCxnSpPr>
        <p:spPr>
          <a:xfrm flipH="1" rot="10800000">
            <a:off x="2452375" y="1264751"/>
            <a:ext cx="391200" cy="420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56"/>
          <p:cNvCxnSpPr/>
          <p:nvPr/>
        </p:nvCxnSpPr>
        <p:spPr>
          <a:xfrm flipH="1" rot="10800000">
            <a:off x="6856675" y="1264538"/>
            <a:ext cx="391200" cy="420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56"/>
          <p:cNvCxnSpPr>
            <a:stCxn id="655" idx="3"/>
            <a:endCxn id="654" idx="2"/>
          </p:cNvCxnSpPr>
          <p:nvPr/>
        </p:nvCxnSpPr>
        <p:spPr>
          <a:xfrm flipH="1" rot="-5400000">
            <a:off x="6093525" y="1313201"/>
            <a:ext cx="602700" cy="505800"/>
          </a:xfrm>
          <a:prstGeom prst="curvedConnector2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61" name="Google Shape;661;p56"/>
          <p:cNvSpPr/>
          <p:nvPr/>
        </p:nvSpPr>
        <p:spPr>
          <a:xfrm>
            <a:off x="5949975" y="1449750"/>
            <a:ext cx="548700" cy="23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ack</a:t>
            </a:r>
            <a:endParaRPr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7"/>
          <p:cNvSpPr txBox="1"/>
          <p:nvPr>
            <p:ph type="title"/>
          </p:nvPr>
        </p:nvSpPr>
        <p:spPr>
          <a:xfrm>
            <a:off x="172900" y="99338"/>
            <a:ext cx="8856300" cy="9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Routing under mobility events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20253"/>
                </a:solidFill>
              </a:rPr>
              <a:t>Example</a:t>
            </a:r>
            <a:r>
              <a:rPr lang="en" sz="2000">
                <a:solidFill>
                  <a:srgbClr val="F20253"/>
                </a:solidFill>
              </a:rPr>
              <a:t>. </a:t>
            </a:r>
            <a:r>
              <a:rPr lang="en" sz="1400">
                <a:solidFill>
                  <a:srgbClr val="F20253"/>
                </a:solidFill>
              </a:rPr>
              <a:t>(note there are other solutions)</a:t>
            </a:r>
            <a:endParaRPr sz="4000" u="sng"/>
          </a:p>
        </p:txBody>
      </p:sp>
      <p:sp>
        <p:nvSpPr>
          <p:cNvPr id="667" name="Google Shape;667;p57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8" name="Google Shape;668;p57"/>
          <p:cNvSpPr/>
          <p:nvPr/>
        </p:nvSpPr>
        <p:spPr>
          <a:xfrm>
            <a:off x="2215425" y="1710638"/>
            <a:ext cx="417900" cy="313500"/>
          </a:xfrm>
          <a:prstGeom prst="ellipse">
            <a:avLst/>
          </a:prstGeom>
          <a:solidFill>
            <a:srgbClr val="F2025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69" name="Google Shape;669;p57"/>
          <p:cNvSpPr/>
          <p:nvPr/>
        </p:nvSpPr>
        <p:spPr>
          <a:xfrm>
            <a:off x="1648475" y="997163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70" name="Google Shape;670;p57"/>
          <p:cNvSpPr/>
          <p:nvPr/>
        </p:nvSpPr>
        <p:spPr>
          <a:xfrm>
            <a:off x="2782375" y="997163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671" name="Google Shape;671;p57"/>
          <p:cNvCxnSpPr>
            <a:stCxn id="668" idx="0"/>
            <a:endCxn id="669" idx="5"/>
          </p:cNvCxnSpPr>
          <p:nvPr/>
        </p:nvCxnSpPr>
        <p:spPr>
          <a:xfrm rot="10800000">
            <a:off x="2005275" y="1264838"/>
            <a:ext cx="419100" cy="4458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7"/>
          <p:cNvSpPr/>
          <p:nvPr/>
        </p:nvSpPr>
        <p:spPr>
          <a:xfrm>
            <a:off x="2049225" y="1585988"/>
            <a:ext cx="750300" cy="562800"/>
          </a:xfrm>
          <a:prstGeom prst="ellipse">
            <a:avLst/>
          </a:prstGeom>
          <a:noFill/>
          <a:ln cap="flat" cmpd="sng" w="3810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73" name="Google Shape;673;p57"/>
          <p:cNvSpPr/>
          <p:nvPr/>
        </p:nvSpPr>
        <p:spPr>
          <a:xfrm>
            <a:off x="1852875" y="1438725"/>
            <a:ext cx="1143000" cy="857400"/>
          </a:xfrm>
          <a:prstGeom prst="ellipse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74" name="Google Shape;674;p57"/>
          <p:cNvSpPr/>
          <p:nvPr/>
        </p:nvSpPr>
        <p:spPr>
          <a:xfrm>
            <a:off x="1660725" y="1294613"/>
            <a:ext cx="1527300" cy="1145400"/>
          </a:xfrm>
          <a:prstGeom prst="ellipse">
            <a:avLst/>
          </a:prstGeom>
          <a:noFill/>
          <a:ln cap="flat" cmpd="sng" w="1905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675" name="Google Shape;675;p57"/>
          <p:cNvCxnSpPr/>
          <p:nvPr/>
        </p:nvCxnSpPr>
        <p:spPr>
          <a:xfrm>
            <a:off x="4640525" y="1244569"/>
            <a:ext cx="0" cy="36237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7"/>
          <p:cNvCxnSpPr/>
          <p:nvPr/>
        </p:nvCxnSpPr>
        <p:spPr>
          <a:xfrm rot="10800000">
            <a:off x="490225" y="2571750"/>
            <a:ext cx="8130000" cy="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77" name="Google Shape;677;p57"/>
          <p:cNvSpPr txBox="1"/>
          <p:nvPr/>
        </p:nvSpPr>
        <p:spPr>
          <a:xfrm>
            <a:off x="172900" y="1063238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T</a:t>
            </a:r>
            <a:r>
              <a:rPr baseline="-25000" lang="en" sz="3000">
                <a:latin typeface="Sniglet"/>
                <a:ea typeface="Sniglet"/>
                <a:cs typeface="Sniglet"/>
                <a:sym typeface="Sniglet"/>
              </a:rPr>
              <a:t>i</a:t>
            </a:r>
            <a:endParaRPr baseline="-25000"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78" name="Google Shape;678;p57"/>
          <p:cNvSpPr txBox="1"/>
          <p:nvPr/>
        </p:nvSpPr>
        <p:spPr>
          <a:xfrm>
            <a:off x="4863050" y="1166475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T</a:t>
            </a:r>
            <a:r>
              <a:rPr baseline="-25000" lang="en" sz="3000">
                <a:latin typeface="Sniglet"/>
                <a:ea typeface="Sniglet"/>
                <a:cs typeface="Sniglet"/>
                <a:sym typeface="Sniglet"/>
              </a:rPr>
              <a:t>i+1</a:t>
            </a:r>
            <a:endParaRPr baseline="-25000"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79" name="Google Shape;679;p57"/>
          <p:cNvSpPr/>
          <p:nvPr/>
        </p:nvSpPr>
        <p:spPr>
          <a:xfrm>
            <a:off x="6647725" y="1710638"/>
            <a:ext cx="417900" cy="313500"/>
          </a:xfrm>
          <a:prstGeom prst="ellipse">
            <a:avLst/>
          </a:prstGeom>
          <a:solidFill>
            <a:srgbClr val="EA9FA1"/>
          </a:solidFill>
          <a:ln cap="flat" cmpd="sng" w="9525">
            <a:solidFill>
              <a:srgbClr val="EA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80" name="Google Shape;680;p57"/>
          <p:cNvSpPr/>
          <p:nvPr/>
        </p:nvSpPr>
        <p:spPr>
          <a:xfrm>
            <a:off x="6080775" y="997163"/>
            <a:ext cx="417900" cy="3135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81" name="Google Shape;681;p57"/>
          <p:cNvSpPr/>
          <p:nvPr/>
        </p:nvSpPr>
        <p:spPr>
          <a:xfrm>
            <a:off x="7214675" y="997163"/>
            <a:ext cx="417900" cy="3135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682" name="Google Shape;682;p57"/>
          <p:cNvCxnSpPr>
            <a:stCxn id="679" idx="0"/>
            <a:endCxn id="680" idx="5"/>
          </p:cNvCxnSpPr>
          <p:nvPr/>
        </p:nvCxnSpPr>
        <p:spPr>
          <a:xfrm rot="10800000">
            <a:off x="6437575" y="1264838"/>
            <a:ext cx="419100" cy="445800"/>
          </a:xfrm>
          <a:prstGeom prst="straightConnector1">
            <a:avLst/>
          </a:prstGeom>
          <a:noFill/>
          <a:ln cap="flat" cmpd="sng" w="38100">
            <a:solidFill>
              <a:srgbClr val="EA9FA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3" name="Google Shape;683;p57"/>
          <p:cNvCxnSpPr>
            <a:endCxn id="670" idx="3"/>
          </p:cNvCxnSpPr>
          <p:nvPr/>
        </p:nvCxnSpPr>
        <p:spPr>
          <a:xfrm flipH="1" rot="10800000">
            <a:off x="2452375" y="1264751"/>
            <a:ext cx="391200" cy="420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57"/>
          <p:cNvCxnSpPr/>
          <p:nvPr/>
        </p:nvCxnSpPr>
        <p:spPr>
          <a:xfrm flipH="1" rot="10800000">
            <a:off x="6856675" y="1264538"/>
            <a:ext cx="391200" cy="420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85" name="Google Shape;685;p57"/>
          <p:cNvCxnSpPr>
            <a:stCxn id="680" idx="3"/>
            <a:endCxn id="679" idx="2"/>
          </p:cNvCxnSpPr>
          <p:nvPr/>
        </p:nvCxnSpPr>
        <p:spPr>
          <a:xfrm flipH="1" rot="-5400000">
            <a:off x="6093525" y="1313201"/>
            <a:ext cx="602700" cy="505800"/>
          </a:xfrm>
          <a:prstGeom prst="curvedConnector2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86" name="Google Shape;686;p57"/>
          <p:cNvSpPr/>
          <p:nvPr/>
        </p:nvSpPr>
        <p:spPr>
          <a:xfrm>
            <a:off x="5949975" y="1449750"/>
            <a:ext cx="548700" cy="23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ack</a:t>
            </a:r>
            <a:endParaRPr b="1"/>
          </a:p>
        </p:txBody>
      </p:sp>
      <p:sp>
        <p:nvSpPr>
          <p:cNvPr id="687" name="Google Shape;687;p57"/>
          <p:cNvSpPr/>
          <p:nvPr/>
        </p:nvSpPr>
        <p:spPr>
          <a:xfrm>
            <a:off x="7460100" y="1706888"/>
            <a:ext cx="1527300" cy="562800"/>
          </a:xfrm>
          <a:prstGeom prst="wedgeRoundRectCallout">
            <a:avLst>
              <a:gd fmla="val -78847" name="adj1"/>
              <a:gd fmla="val -13591" name="adj2"/>
              <a:gd fmla="val 0" name="adj3"/>
            </a:avLst>
          </a:prstGeom>
          <a:solidFill>
            <a:srgbClr val="FECA5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My parent is alive!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8"/>
          <p:cNvSpPr txBox="1"/>
          <p:nvPr>
            <p:ph type="title"/>
          </p:nvPr>
        </p:nvSpPr>
        <p:spPr>
          <a:xfrm>
            <a:off x="172900" y="99338"/>
            <a:ext cx="8856300" cy="9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Routing under mobility events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20253"/>
                </a:solidFill>
              </a:rPr>
              <a:t>Example</a:t>
            </a:r>
            <a:r>
              <a:rPr lang="en" sz="2000">
                <a:solidFill>
                  <a:srgbClr val="F20253"/>
                </a:solidFill>
              </a:rPr>
              <a:t>. </a:t>
            </a:r>
            <a:r>
              <a:rPr lang="en" sz="1400">
                <a:solidFill>
                  <a:srgbClr val="F20253"/>
                </a:solidFill>
              </a:rPr>
              <a:t>(note there are other solutions)</a:t>
            </a:r>
            <a:endParaRPr sz="4000" u="sng"/>
          </a:p>
        </p:txBody>
      </p:sp>
      <p:sp>
        <p:nvSpPr>
          <p:cNvPr id="693" name="Google Shape;693;p58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4" name="Google Shape;694;p58"/>
          <p:cNvSpPr/>
          <p:nvPr/>
        </p:nvSpPr>
        <p:spPr>
          <a:xfrm>
            <a:off x="2215425" y="1710638"/>
            <a:ext cx="417900" cy="313500"/>
          </a:xfrm>
          <a:prstGeom prst="ellipse">
            <a:avLst/>
          </a:prstGeom>
          <a:solidFill>
            <a:srgbClr val="F2025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95" name="Google Shape;695;p58"/>
          <p:cNvSpPr/>
          <p:nvPr/>
        </p:nvSpPr>
        <p:spPr>
          <a:xfrm>
            <a:off x="1648475" y="997163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96" name="Google Shape;696;p58"/>
          <p:cNvSpPr/>
          <p:nvPr/>
        </p:nvSpPr>
        <p:spPr>
          <a:xfrm>
            <a:off x="2782375" y="997163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697" name="Google Shape;697;p58"/>
          <p:cNvCxnSpPr>
            <a:stCxn id="694" idx="0"/>
            <a:endCxn id="695" idx="5"/>
          </p:cNvCxnSpPr>
          <p:nvPr/>
        </p:nvCxnSpPr>
        <p:spPr>
          <a:xfrm rot="10800000">
            <a:off x="2005275" y="1264838"/>
            <a:ext cx="419100" cy="4458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8" name="Google Shape;698;p58"/>
          <p:cNvSpPr/>
          <p:nvPr/>
        </p:nvSpPr>
        <p:spPr>
          <a:xfrm>
            <a:off x="2049225" y="1585988"/>
            <a:ext cx="750300" cy="562800"/>
          </a:xfrm>
          <a:prstGeom prst="ellipse">
            <a:avLst/>
          </a:prstGeom>
          <a:noFill/>
          <a:ln cap="flat" cmpd="sng" w="3810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99" name="Google Shape;699;p58"/>
          <p:cNvSpPr/>
          <p:nvPr/>
        </p:nvSpPr>
        <p:spPr>
          <a:xfrm>
            <a:off x="1852875" y="1438725"/>
            <a:ext cx="1143000" cy="857400"/>
          </a:xfrm>
          <a:prstGeom prst="ellipse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00" name="Google Shape;700;p58"/>
          <p:cNvSpPr/>
          <p:nvPr/>
        </p:nvSpPr>
        <p:spPr>
          <a:xfrm>
            <a:off x="1660725" y="1294613"/>
            <a:ext cx="1527300" cy="1145400"/>
          </a:xfrm>
          <a:prstGeom prst="ellipse">
            <a:avLst/>
          </a:prstGeom>
          <a:noFill/>
          <a:ln cap="flat" cmpd="sng" w="1905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701" name="Google Shape;701;p58"/>
          <p:cNvCxnSpPr/>
          <p:nvPr/>
        </p:nvCxnSpPr>
        <p:spPr>
          <a:xfrm>
            <a:off x="4640525" y="1244569"/>
            <a:ext cx="0" cy="36237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58"/>
          <p:cNvCxnSpPr/>
          <p:nvPr/>
        </p:nvCxnSpPr>
        <p:spPr>
          <a:xfrm rot="10800000">
            <a:off x="490225" y="2571750"/>
            <a:ext cx="8130000" cy="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03" name="Google Shape;703;p58"/>
          <p:cNvSpPr txBox="1"/>
          <p:nvPr/>
        </p:nvSpPr>
        <p:spPr>
          <a:xfrm>
            <a:off x="172900" y="1063238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T</a:t>
            </a:r>
            <a:r>
              <a:rPr baseline="-25000" lang="en" sz="3000">
                <a:latin typeface="Sniglet"/>
                <a:ea typeface="Sniglet"/>
                <a:cs typeface="Sniglet"/>
                <a:sym typeface="Sniglet"/>
              </a:rPr>
              <a:t>i</a:t>
            </a:r>
            <a:endParaRPr baseline="-25000"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04" name="Google Shape;704;p58"/>
          <p:cNvSpPr txBox="1"/>
          <p:nvPr/>
        </p:nvSpPr>
        <p:spPr>
          <a:xfrm>
            <a:off x="4863050" y="1166475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T</a:t>
            </a:r>
            <a:r>
              <a:rPr baseline="-25000" lang="en" sz="3000">
                <a:latin typeface="Sniglet"/>
                <a:ea typeface="Sniglet"/>
                <a:cs typeface="Sniglet"/>
                <a:sym typeface="Sniglet"/>
              </a:rPr>
              <a:t>i+1</a:t>
            </a:r>
            <a:endParaRPr baseline="-25000"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05" name="Google Shape;705;p58"/>
          <p:cNvSpPr/>
          <p:nvPr/>
        </p:nvSpPr>
        <p:spPr>
          <a:xfrm>
            <a:off x="6647725" y="1710638"/>
            <a:ext cx="417900" cy="313500"/>
          </a:xfrm>
          <a:prstGeom prst="ellipse">
            <a:avLst/>
          </a:prstGeom>
          <a:solidFill>
            <a:srgbClr val="EA9FA1"/>
          </a:solidFill>
          <a:ln cap="flat" cmpd="sng" w="9525">
            <a:solidFill>
              <a:srgbClr val="EA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06" name="Google Shape;706;p58"/>
          <p:cNvSpPr/>
          <p:nvPr/>
        </p:nvSpPr>
        <p:spPr>
          <a:xfrm>
            <a:off x="6080775" y="997163"/>
            <a:ext cx="417900" cy="3135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07" name="Google Shape;707;p58"/>
          <p:cNvSpPr/>
          <p:nvPr/>
        </p:nvSpPr>
        <p:spPr>
          <a:xfrm>
            <a:off x="7214675" y="997163"/>
            <a:ext cx="417900" cy="3135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708" name="Google Shape;708;p58"/>
          <p:cNvCxnSpPr>
            <a:stCxn id="705" idx="0"/>
            <a:endCxn id="706" idx="5"/>
          </p:cNvCxnSpPr>
          <p:nvPr/>
        </p:nvCxnSpPr>
        <p:spPr>
          <a:xfrm rot="10800000">
            <a:off x="6437575" y="1264838"/>
            <a:ext cx="419100" cy="445800"/>
          </a:xfrm>
          <a:prstGeom prst="straightConnector1">
            <a:avLst/>
          </a:prstGeom>
          <a:noFill/>
          <a:ln cap="flat" cmpd="sng" w="38100">
            <a:solidFill>
              <a:srgbClr val="EA9FA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9" name="Google Shape;709;p58"/>
          <p:cNvCxnSpPr>
            <a:endCxn id="696" idx="3"/>
          </p:cNvCxnSpPr>
          <p:nvPr/>
        </p:nvCxnSpPr>
        <p:spPr>
          <a:xfrm flipH="1" rot="10800000">
            <a:off x="2452375" y="1264751"/>
            <a:ext cx="391200" cy="420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10" name="Google Shape;710;p58"/>
          <p:cNvCxnSpPr/>
          <p:nvPr/>
        </p:nvCxnSpPr>
        <p:spPr>
          <a:xfrm flipH="1" rot="10800000">
            <a:off x="6856675" y="1264538"/>
            <a:ext cx="391200" cy="420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58"/>
          <p:cNvCxnSpPr>
            <a:stCxn id="706" idx="3"/>
            <a:endCxn id="705" idx="2"/>
          </p:cNvCxnSpPr>
          <p:nvPr/>
        </p:nvCxnSpPr>
        <p:spPr>
          <a:xfrm flipH="1" rot="-5400000">
            <a:off x="6093525" y="1313201"/>
            <a:ext cx="602700" cy="505800"/>
          </a:xfrm>
          <a:prstGeom prst="curvedConnector2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12" name="Google Shape;712;p58"/>
          <p:cNvSpPr/>
          <p:nvPr/>
        </p:nvSpPr>
        <p:spPr>
          <a:xfrm>
            <a:off x="5949975" y="1449750"/>
            <a:ext cx="548700" cy="23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ack</a:t>
            </a:r>
            <a:endParaRPr b="1"/>
          </a:p>
        </p:txBody>
      </p:sp>
      <p:sp>
        <p:nvSpPr>
          <p:cNvPr id="713" name="Google Shape;713;p58"/>
          <p:cNvSpPr txBox="1"/>
          <p:nvPr/>
        </p:nvSpPr>
        <p:spPr>
          <a:xfrm>
            <a:off x="172900" y="2822719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T</a:t>
            </a:r>
            <a:r>
              <a:rPr baseline="-25000" lang="en" sz="3000">
                <a:latin typeface="Sniglet"/>
                <a:ea typeface="Sniglet"/>
                <a:cs typeface="Sniglet"/>
                <a:sym typeface="Sniglet"/>
              </a:rPr>
              <a:t>k</a:t>
            </a:r>
            <a:endParaRPr baseline="-25000"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14" name="Google Shape;714;p58"/>
          <p:cNvSpPr/>
          <p:nvPr/>
        </p:nvSpPr>
        <p:spPr>
          <a:xfrm>
            <a:off x="7460100" y="1706888"/>
            <a:ext cx="1527300" cy="562800"/>
          </a:xfrm>
          <a:prstGeom prst="wedgeRoundRectCallout">
            <a:avLst>
              <a:gd fmla="val -78847" name="adj1"/>
              <a:gd fmla="val -13591" name="adj2"/>
              <a:gd fmla="val 0" name="adj3"/>
            </a:avLst>
          </a:prstGeom>
          <a:solidFill>
            <a:srgbClr val="FECA5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My parent is alive!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15" name="Google Shape;715;p58"/>
          <p:cNvSpPr/>
          <p:nvPr/>
        </p:nvSpPr>
        <p:spPr>
          <a:xfrm>
            <a:off x="784975" y="2711906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16" name="Google Shape;716;p58"/>
          <p:cNvSpPr/>
          <p:nvPr/>
        </p:nvSpPr>
        <p:spPr>
          <a:xfrm>
            <a:off x="2758775" y="3141450"/>
            <a:ext cx="417900" cy="3135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717" name="Google Shape;717;p58"/>
          <p:cNvCxnSpPr/>
          <p:nvPr/>
        </p:nvCxnSpPr>
        <p:spPr>
          <a:xfrm flipH="1" rot="10800000">
            <a:off x="2400775" y="3408825"/>
            <a:ext cx="391200" cy="420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18" name="Google Shape;718;p58"/>
          <p:cNvSpPr/>
          <p:nvPr/>
        </p:nvSpPr>
        <p:spPr>
          <a:xfrm>
            <a:off x="2140300" y="3833438"/>
            <a:ext cx="417900" cy="313500"/>
          </a:xfrm>
          <a:prstGeom prst="ellipse">
            <a:avLst/>
          </a:prstGeom>
          <a:solidFill>
            <a:srgbClr val="F2025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719" name="Google Shape;719;p58"/>
          <p:cNvCxnSpPr>
            <a:stCxn id="718" idx="0"/>
          </p:cNvCxnSpPr>
          <p:nvPr/>
        </p:nvCxnSpPr>
        <p:spPr>
          <a:xfrm rot="10800000">
            <a:off x="1930150" y="3387338"/>
            <a:ext cx="419100" cy="4461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0" name="Google Shape;720;p58"/>
          <p:cNvSpPr/>
          <p:nvPr/>
        </p:nvSpPr>
        <p:spPr>
          <a:xfrm>
            <a:off x="1974100" y="3708788"/>
            <a:ext cx="750300" cy="562800"/>
          </a:xfrm>
          <a:prstGeom prst="ellipse">
            <a:avLst/>
          </a:prstGeom>
          <a:noFill/>
          <a:ln cap="flat" cmpd="sng" w="3810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21" name="Google Shape;721;p58"/>
          <p:cNvSpPr/>
          <p:nvPr/>
        </p:nvSpPr>
        <p:spPr>
          <a:xfrm>
            <a:off x="1777750" y="3561525"/>
            <a:ext cx="1143000" cy="857400"/>
          </a:xfrm>
          <a:prstGeom prst="ellipse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22" name="Google Shape;722;p58"/>
          <p:cNvSpPr/>
          <p:nvPr/>
        </p:nvSpPr>
        <p:spPr>
          <a:xfrm>
            <a:off x="1585600" y="3417413"/>
            <a:ext cx="1527300" cy="1145400"/>
          </a:xfrm>
          <a:prstGeom prst="ellipse">
            <a:avLst/>
          </a:prstGeom>
          <a:noFill/>
          <a:ln cap="flat" cmpd="sng" w="1905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23" name="Google Shape;723;p58"/>
          <p:cNvSpPr txBox="1"/>
          <p:nvPr/>
        </p:nvSpPr>
        <p:spPr>
          <a:xfrm>
            <a:off x="1214875" y="2947753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20253"/>
                </a:solidFill>
                <a:latin typeface="Sniglet"/>
                <a:ea typeface="Sniglet"/>
                <a:cs typeface="Sniglet"/>
                <a:sym typeface="Sniglet"/>
              </a:rPr>
              <a:t>X</a:t>
            </a:r>
            <a:endParaRPr baseline="-25000" sz="3000">
              <a:solidFill>
                <a:srgbClr val="F20253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9"/>
          <p:cNvSpPr txBox="1"/>
          <p:nvPr>
            <p:ph type="title"/>
          </p:nvPr>
        </p:nvSpPr>
        <p:spPr>
          <a:xfrm>
            <a:off x="172900" y="99338"/>
            <a:ext cx="8856300" cy="9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Routing under mobility events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20253"/>
                </a:solidFill>
              </a:rPr>
              <a:t>Example</a:t>
            </a:r>
            <a:r>
              <a:rPr lang="en" sz="2000">
                <a:solidFill>
                  <a:srgbClr val="F20253"/>
                </a:solidFill>
              </a:rPr>
              <a:t>. </a:t>
            </a:r>
            <a:r>
              <a:rPr lang="en" sz="1400">
                <a:solidFill>
                  <a:srgbClr val="F20253"/>
                </a:solidFill>
              </a:rPr>
              <a:t>(note there are other solutions)</a:t>
            </a:r>
            <a:endParaRPr sz="4000" u="sng"/>
          </a:p>
        </p:txBody>
      </p:sp>
      <p:sp>
        <p:nvSpPr>
          <p:cNvPr id="729" name="Google Shape;729;p59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0" name="Google Shape;730;p59"/>
          <p:cNvSpPr/>
          <p:nvPr/>
        </p:nvSpPr>
        <p:spPr>
          <a:xfrm>
            <a:off x="2215425" y="1710638"/>
            <a:ext cx="417900" cy="313500"/>
          </a:xfrm>
          <a:prstGeom prst="ellipse">
            <a:avLst/>
          </a:prstGeom>
          <a:solidFill>
            <a:srgbClr val="F2025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31" name="Google Shape;731;p59"/>
          <p:cNvSpPr/>
          <p:nvPr/>
        </p:nvSpPr>
        <p:spPr>
          <a:xfrm>
            <a:off x="1648475" y="997163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32" name="Google Shape;732;p59"/>
          <p:cNvSpPr/>
          <p:nvPr/>
        </p:nvSpPr>
        <p:spPr>
          <a:xfrm>
            <a:off x="2782375" y="997163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733" name="Google Shape;733;p59"/>
          <p:cNvCxnSpPr>
            <a:stCxn id="730" idx="0"/>
            <a:endCxn id="731" idx="5"/>
          </p:cNvCxnSpPr>
          <p:nvPr/>
        </p:nvCxnSpPr>
        <p:spPr>
          <a:xfrm rot="10800000">
            <a:off x="2005275" y="1264838"/>
            <a:ext cx="419100" cy="4458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4" name="Google Shape;734;p59"/>
          <p:cNvSpPr/>
          <p:nvPr/>
        </p:nvSpPr>
        <p:spPr>
          <a:xfrm>
            <a:off x="2049225" y="1585988"/>
            <a:ext cx="750300" cy="562800"/>
          </a:xfrm>
          <a:prstGeom prst="ellipse">
            <a:avLst/>
          </a:prstGeom>
          <a:noFill/>
          <a:ln cap="flat" cmpd="sng" w="3810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35" name="Google Shape;735;p59"/>
          <p:cNvSpPr/>
          <p:nvPr/>
        </p:nvSpPr>
        <p:spPr>
          <a:xfrm>
            <a:off x="1852875" y="1438725"/>
            <a:ext cx="1143000" cy="857400"/>
          </a:xfrm>
          <a:prstGeom prst="ellipse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36" name="Google Shape;736;p59"/>
          <p:cNvSpPr/>
          <p:nvPr/>
        </p:nvSpPr>
        <p:spPr>
          <a:xfrm>
            <a:off x="1660725" y="1294613"/>
            <a:ext cx="1527300" cy="1145400"/>
          </a:xfrm>
          <a:prstGeom prst="ellipse">
            <a:avLst/>
          </a:prstGeom>
          <a:noFill/>
          <a:ln cap="flat" cmpd="sng" w="1905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737" name="Google Shape;737;p59"/>
          <p:cNvCxnSpPr/>
          <p:nvPr/>
        </p:nvCxnSpPr>
        <p:spPr>
          <a:xfrm>
            <a:off x="4640525" y="1244569"/>
            <a:ext cx="0" cy="36237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59"/>
          <p:cNvCxnSpPr/>
          <p:nvPr/>
        </p:nvCxnSpPr>
        <p:spPr>
          <a:xfrm rot="10800000">
            <a:off x="490225" y="2571750"/>
            <a:ext cx="8130000" cy="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39" name="Google Shape;739;p59"/>
          <p:cNvSpPr txBox="1"/>
          <p:nvPr/>
        </p:nvSpPr>
        <p:spPr>
          <a:xfrm>
            <a:off x="172900" y="1063238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T</a:t>
            </a:r>
            <a:r>
              <a:rPr baseline="-25000" lang="en" sz="3000">
                <a:latin typeface="Sniglet"/>
                <a:ea typeface="Sniglet"/>
                <a:cs typeface="Sniglet"/>
                <a:sym typeface="Sniglet"/>
              </a:rPr>
              <a:t>i</a:t>
            </a:r>
            <a:endParaRPr baseline="-25000"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40" name="Google Shape;740;p59"/>
          <p:cNvSpPr txBox="1"/>
          <p:nvPr/>
        </p:nvSpPr>
        <p:spPr>
          <a:xfrm>
            <a:off x="4863050" y="1166475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T</a:t>
            </a:r>
            <a:r>
              <a:rPr baseline="-25000" lang="en" sz="3000">
                <a:latin typeface="Sniglet"/>
                <a:ea typeface="Sniglet"/>
                <a:cs typeface="Sniglet"/>
                <a:sym typeface="Sniglet"/>
              </a:rPr>
              <a:t>i+1</a:t>
            </a:r>
            <a:endParaRPr baseline="-25000"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41" name="Google Shape;741;p59"/>
          <p:cNvSpPr/>
          <p:nvPr/>
        </p:nvSpPr>
        <p:spPr>
          <a:xfrm>
            <a:off x="6647725" y="1710638"/>
            <a:ext cx="417900" cy="313500"/>
          </a:xfrm>
          <a:prstGeom prst="ellipse">
            <a:avLst/>
          </a:prstGeom>
          <a:solidFill>
            <a:srgbClr val="EA9FA1"/>
          </a:solidFill>
          <a:ln cap="flat" cmpd="sng" w="9525">
            <a:solidFill>
              <a:srgbClr val="EA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42" name="Google Shape;742;p59"/>
          <p:cNvSpPr/>
          <p:nvPr/>
        </p:nvSpPr>
        <p:spPr>
          <a:xfrm>
            <a:off x="6080775" y="997163"/>
            <a:ext cx="417900" cy="3135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43" name="Google Shape;743;p59"/>
          <p:cNvSpPr/>
          <p:nvPr/>
        </p:nvSpPr>
        <p:spPr>
          <a:xfrm>
            <a:off x="7214675" y="997163"/>
            <a:ext cx="417900" cy="3135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744" name="Google Shape;744;p59"/>
          <p:cNvCxnSpPr>
            <a:stCxn id="741" idx="0"/>
            <a:endCxn id="742" idx="5"/>
          </p:cNvCxnSpPr>
          <p:nvPr/>
        </p:nvCxnSpPr>
        <p:spPr>
          <a:xfrm rot="10800000">
            <a:off x="6437575" y="1264838"/>
            <a:ext cx="419100" cy="445800"/>
          </a:xfrm>
          <a:prstGeom prst="straightConnector1">
            <a:avLst/>
          </a:prstGeom>
          <a:noFill/>
          <a:ln cap="flat" cmpd="sng" w="38100">
            <a:solidFill>
              <a:srgbClr val="EA9FA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5" name="Google Shape;745;p59"/>
          <p:cNvCxnSpPr>
            <a:endCxn id="732" idx="3"/>
          </p:cNvCxnSpPr>
          <p:nvPr/>
        </p:nvCxnSpPr>
        <p:spPr>
          <a:xfrm flipH="1" rot="10800000">
            <a:off x="2452375" y="1264751"/>
            <a:ext cx="391200" cy="420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46" name="Google Shape;746;p59"/>
          <p:cNvCxnSpPr/>
          <p:nvPr/>
        </p:nvCxnSpPr>
        <p:spPr>
          <a:xfrm flipH="1" rot="10800000">
            <a:off x="6856675" y="1264538"/>
            <a:ext cx="391200" cy="420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9"/>
          <p:cNvCxnSpPr>
            <a:stCxn id="742" idx="3"/>
            <a:endCxn id="741" idx="2"/>
          </p:cNvCxnSpPr>
          <p:nvPr/>
        </p:nvCxnSpPr>
        <p:spPr>
          <a:xfrm flipH="1" rot="-5400000">
            <a:off x="6093525" y="1313201"/>
            <a:ext cx="602700" cy="505800"/>
          </a:xfrm>
          <a:prstGeom prst="curvedConnector2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48" name="Google Shape;748;p59"/>
          <p:cNvSpPr/>
          <p:nvPr/>
        </p:nvSpPr>
        <p:spPr>
          <a:xfrm>
            <a:off x="5949975" y="1449750"/>
            <a:ext cx="548700" cy="23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ack</a:t>
            </a:r>
            <a:endParaRPr b="1"/>
          </a:p>
        </p:txBody>
      </p:sp>
      <p:sp>
        <p:nvSpPr>
          <p:cNvPr id="749" name="Google Shape;749;p59"/>
          <p:cNvSpPr txBox="1"/>
          <p:nvPr/>
        </p:nvSpPr>
        <p:spPr>
          <a:xfrm>
            <a:off x="172900" y="2822719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T</a:t>
            </a:r>
            <a:r>
              <a:rPr baseline="-25000" lang="en" sz="3000">
                <a:latin typeface="Sniglet"/>
                <a:ea typeface="Sniglet"/>
                <a:cs typeface="Sniglet"/>
                <a:sym typeface="Sniglet"/>
              </a:rPr>
              <a:t>k</a:t>
            </a:r>
            <a:endParaRPr baseline="-25000"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50" name="Google Shape;750;p59"/>
          <p:cNvSpPr/>
          <p:nvPr/>
        </p:nvSpPr>
        <p:spPr>
          <a:xfrm>
            <a:off x="7460100" y="1706888"/>
            <a:ext cx="1527300" cy="562800"/>
          </a:xfrm>
          <a:prstGeom prst="wedgeRoundRectCallout">
            <a:avLst>
              <a:gd fmla="val -78847" name="adj1"/>
              <a:gd fmla="val -13591" name="adj2"/>
              <a:gd fmla="val 0" name="adj3"/>
            </a:avLst>
          </a:prstGeom>
          <a:solidFill>
            <a:srgbClr val="FECA5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My parent is alive!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51" name="Google Shape;751;p59"/>
          <p:cNvSpPr/>
          <p:nvPr/>
        </p:nvSpPr>
        <p:spPr>
          <a:xfrm>
            <a:off x="784975" y="2711906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52" name="Google Shape;752;p59"/>
          <p:cNvSpPr/>
          <p:nvPr/>
        </p:nvSpPr>
        <p:spPr>
          <a:xfrm>
            <a:off x="2758775" y="3141450"/>
            <a:ext cx="417900" cy="3135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753" name="Google Shape;753;p59"/>
          <p:cNvCxnSpPr/>
          <p:nvPr/>
        </p:nvCxnSpPr>
        <p:spPr>
          <a:xfrm flipH="1" rot="10800000">
            <a:off x="2400775" y="3408825"/>
            <a:ext cx="391200" cy="420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54" name="Google Shape;754;p59"/>
          <p:cNvSpPr/>
          <p:nvPr/>
        </p:nvSpPr>
        <p:spPr>
          <a:xfrm>
            <a:off x="2140300" y="3833438"/>
            <a:ext cx="417900" cy="313500"/>
          </a:xfrm>
          <a:prstGeom prst="ellipse">
            <a:avLst/>
          </a:prstGeom>
          <a:solidFill>
            <a:srgbClr val="F2025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755" name="Google Shape;755;p59"/>
          <p:cNvCxnSpPr>
            <a:stCxn id="754" idx="0"/>
          </p:cNvCxnSpPr>
          <p:nvPr/>
        </p:nvCxnSpPr>
        <p:spPr>
          <a:xfrm rot="10800000">
            <a:off x="1930150" y="3387338"/>
            <a:ext cx="419100" cy="4461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6" name="Google Shape;756;p59"/>
          <p:cNvSpPr/>
          <p:nvPr/>
        </p:nvSpPr>
        <p:spPr>
          <a:xfrm>
            <a:off x="1974100" y="3708788"/>
            <a:ext cx="750300" cy="562800"/>
          </a:xfrm>
          <a:prstGeom prst="ellipse">
            <a:avLst/>
          </a:prstGeom>
          <a:noFill/>
          <a:ln cap="flat" cmpd="sng" w="3810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57" name="Google Shape;757;p59"/>
          <p:cNvSpPr/>
          <p:nvPr/>
        </p:nvSpPr>
        <p:spPr>
          <a:xfrm>
            <a:off x="1777750" y="3561525"/>
            <a:ext cx="1143000" cy="857400"/>
          </a:xfrm>
          <a:prstGeom prst="ellipse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58" name="Google Shape;758;p59"/>
          <p:cNvSpPr/>
          <p:nvPr/>
        </p:nvSpPr>
        <p:spPr>
          <a:xfrm>
            <a:off x="1585600" y="3417413"/>
            <a:ext cx="1527300" cy="1145400"/>
          </a:xfrm>
          <a:prstGeom prst="ellipse">
            <a:avLst/>
          </a:prstGeom>
          <a:noFill/>
          <a:ln cap="flat" cmpd="sng" w="1905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59" name="Google Shape;759;p59"/>
          <p:cNvSpPr txBox="1"/>
          <p:nvPr/>
        </p:nvSpPr>
        <p:spPr>
          <a:xfrm>
            <a:off x="1214875" y="2947753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20253"/>
                </a:solidFill>
                <a:latin typeface="Sniglet"/>
                <a:ea typeface="Sniglet"/>
                <a:cs typeface="Sniglet"/>
                <a:sym typeface="Sniglet"/>
              </a:rPr>
              <a:t>X</a:t>
            </a:r>
            <a:endParaRPr baseline="-25000" sz="3000">
              <a:solidFill>
                <a:srgbClr val="F20253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60" name="Google Shape;760;p59"/>
          <p:cNvSpPr/>
          <p:nvPr/>
        </p:nvSpPr>
        <p:spPr>
          <a:xfrm>
            <a:off x="2918825" y="3417413"/>
            <a:ext cx="1599600" cy="978300"/>
          </a:xfrm>
          <a:prstGeom prst="wedgeRoundRectCallout">
            <a:avLst>
              <a:gd fmla="val -79157" name="adj1"/>
              <a:gd fmla="val 10003" name="adj2"/>
              <a:gd fmla="val 0" name="adj3"/>
            </a:avLst>
          </a:prstGeom>
          <a:solidFill>
            <a:srgbClr val="FECA5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Looks like my parent moved!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0"/>
          <p:cNvSpPr txBox="1"/>
          <p:nvPr>
            <p:ph type="title"/>
          </p:nvPr>
        </p:nvSpPr>
        <p:spPr>
          <a:xfrm>
            <a:off x="172900" y="99338"/>
            <a:ext cx="8856300" cy="9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Routing under mobility events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20253"/>
                </a:solidFill>
              </a:rPr>
              <a:t>Example</a:t>
            </a:r>
            <a:r>
              <a:rPr lang="en" sz="2000">
                <a:solidFill>
                  <a:srgbClr val="F20253"/>
                </a:solidFill>
              </a:rPr>
              <a:t>. </a:t>
            </a:r>
            <a:r>
              <a:rPr lang="en" sz="1400">
                <a:solidFill>
                  <a:srgbClr val="F20253"/>
                </a:solidFill>
              </a:rPr>
              <a:t>(note there are other solutions)</a:t>
            </a:r>
            <a:endParaRPr sz="4000" u="sng"/>
          </a:p>
        </p:txBody>
      </p:sp>
      <p:sp>
        <p:nvSpPr>
          <p:cNvPr id="766" name="Google Shape;766;p60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7" name="Google Shape;767;p60"/>
          <p:cNvSpPr/>
          <p:nvPr/>
        </p:nvSpPr>
        <p:spPr>
          <a:xfrm>
            <a:off x="2215425" y="1710638"/>
            <a:ext cx="417900" cy="313500"/>
          </a:xfrm>
          <a:prstGeom prst="ellipse">
            <a:avLst/>
          </a:prstGeom>
          <a:solidFill>
            <a:srgbClr val="F2025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68" name="Google Shape;768;p60"/>
          <p:cNvSpPr/>
          <p:nvPr/>
        </p:nvSpPr>
        <p:spPr>
          <a:xfrm>
            <a:off x="1648475" y="997163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69" name="Google Shape;769;p60"/>
          <p:cNvSpPr/>
          <p:nvPr/>
        </p:nvSpPr>
        <p:spPr>
          <a:xfrm>
            <a:off x="2782375" y="997163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770" name="Google Shape;770;p60"/>
          <p:cNvCxnSpPr>
            <a:stCxn id="767" idx="0"/>
            <a:endCxn id="768" idx="5"/>
          </p:cNvCxnSpPr>
          <p:nvPr/>
        </p:nvCxnSpPr>
        <p:spPr>
          <a:xfrm rot="10800000">
            <a:off x="2005275" y="1264838"/>
            <a:ext cx="419100" cy="4458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1" name="Google Shape;771;p60"/>
          <p:cNvSpPr/>
          <p:nvPr/>
        </p:nvSpPr>
        <p:spPr>
          <a:xfrm>
            <a:off x="2049225" y="1585988"/>
            <a:ext cx="750300" cy="562800"/>
          </a:xfrm>
          <a:prstGeom prst="ellipse">
            <a:avLst/>
          </a:prstGeom>
          <a:noFill/>
          <a:ln cap="flat" cmpd="sng" w="3810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72" name="Google Shape;772;p60"/>
          <p:cNvSpPr/>
          <p:nvPr/>
        </p:nvSpPr>
        <p:spPr>
          <a:xfrm>
            <a:off x="1852875" y="1438725"/>
            <a:ext cx="1143000" cy="857400"/>
          </a:xfrm>
          <a:prstGeom prst="ellipse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73" name="Google Shape;773;p60"/>
          <p:cNvSpPr/>
          <p:nvPr/>
        </p:nvSpPr>
        <p:spPr>
          <a:xfrm>
            <a:off x="1660725" y="1294613"/>
            <a:ext cx="1527300" cy="1145400"/>
          </a:xfrm>
          <a:prstGeom prst="ellipse">
            <a:avLst/>
          </a:prstGeom>
          <a:noFill/>
          <a:ln cap="flat" cmpd="sng" w="1905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774" name="Google Shape;774;p60"/>
          <p:cNvCxnSpPr/>
          <p:nvPr/>
        </p:nvCxnSpPr>
        <p:spPr>
          <a:xfrm>
            <a:off x="4640525" y="1244569"/>
            <a:ext cx="0" cy="36237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60"/>
          <p:cNvCxnSpPr/>
          <p:nvPr/>
        </p:nvCxnSpPr>
        <p:spPr>
          <a:xfrm rot="10800000">
            <a:off x="490225" y="2571750"/>
            <a:ext cx="8130000" cy="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76" name="Google Shape;776;p60"/>
          <p:cNvSpPr txBox="1"/>
          <p:nvPr/>
        </p:nvSpPr>
        <p:spPr>
          <a:xfrm>
            <a:off x="172900" y="1063238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T</a:t>
            </a:r>
            <a:r>
              <a:rPr baseline="-25000" lang="en" sz="3000">
                <a:latin typeface="Sniglet"/>
                <a:ea typeface="Sniglet"/>
                <a:cs typeface="Sniglet"/>
                <a:sym typeface="Sniglet"/>
              </a:rPr>
              <a:t>i</a:t>
            </a:r>
            <a:endParaRPr baseline="-25000"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77" name="Google Shape;777;p60"/>
          <p:cNvSpPr txBox="1"/>
          <p:nvPr/>
        </p:nvSpPr>
        <p:spPr>
          <a:xfrm>
            <a:off x="4863050" y="1166475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T</a:t>
            </a:r>
            <a:r>
              <a:rPr baseline="-25000" lang="en" sz="3000">
                <a:latin typeface="Sniglet"/>
                <a:ea typeface="Sniglet"/>
                <a:cs typeface="Sniglet"/>
                <a:sym typeface="Sniglet"/>
              </a:rPr>
              <a:t>i+1</a:t>
            </a:r>
            <a:endParaRPr baseline="-25000"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78" name="Google Shape;778;p60"/>
          <p:cNvSpPr/>
          <p:nvPr/>
        </p:nvSpPr>
        <p:spPr>
          <a:xfrm>
            <a:off x="6647725" y="1710638"/>
            <a:ext cx="417900" cy="313500"/>
          </a:xfrm>
          <a:prstGeom prst="ellipse">
            <a:avLst/>
          </a:prstGeom>
          <a:solidFill>
            <a:srgbClr val="EA9FA1"/>
          </a:solidFill>
          <a:ln cap="flat" cmpd="sng" w="9525">
            <a:solidFill>
              <a:srgbClr val="EA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79" name="Google Shape;779;p60"/>
          <p:cNvSpPr/>
          <p:nvPr/>
        </p:nvSpPr>
        <p:spPr>
          <a:xfrm>
            <a:off x="6080775" y="997163"/>
            <a:ext cx="417900" cy="3135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80" name="Google Shape;780;p60"/>
          <p:cNvSpPr/>
          <p:nvPr/>
        </p:nvSpPr>
        <p:spPr>
          <a:xfrm>
            <a:off x="7214675" y="997163"/>
            <a:ext cx="417900" cy="3135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781" name="Google Shape;781;p60"/>
          <p:cNvCxnSpPr>
            <a:stCxn id="778" idx="0"/>
            <a:endCxn id="779" idx="5"/>
          </p:cNvCxnSpPr>
          <p:nvPr/>
        </p:nvCxnSpPr>
        <p:spPr>
          <a:xfrm rot="10800000">
            <a:off x="6437575" y="1264838"/>
            <a:ext cx="419100" cy="445800"/>
          </a:xfrm>
          <a:prstGeom prst="straightConnector1">
            <a:avLst/>
          </a:prstGeom>
          <a:noFill/>
          <a:ln cap="flat" cmpd="sng" w="38100">
            <a:solidFill>
              <a:srgbClr val="EA9FA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2" name="Google Shape;782;p60"/>
          <p:cNvCxnSpPr>
            <a:endCxn id="769" idx="3"/>
          </p:cNvCxnSpPr>
          <p:nvPr/>
        </p:nvCxnSpPr>
        <p:spPr>
          <a:xfrm flipH="1" rot="10800000">
            <a:off x="2452375" y="1264751"/>
            <a:ext cx="391200" cy="420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60"/>
          <p:cNvCxnSpPr/>
          <p:nvPr/>
        </p:nvCxnSpPr>
        <p:spPr>
          <a:xfrm flipH="1" rot="10800000">
            <a:off x="6856675" y="1264538"/>
            <a:ext cx="391200" cy="420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60"/>
          <p:cNvCxnSpPr>
            <a:stCxn id="779" idx="3"/>
            <a:endCxn id="778" idx="2"/>
          </p:cNvCxnSpPr>
          <p:nvPr/>
        </p:nvCxnSpPr>
        <p:spPr>
          <a:xfrm flipH="1" rot="-5400000">
            <a:off x="6093525" y="1313201"/>
            <a:ext cx="602700" cy="505800"/>
          </a:xfrm>
          <a:prstGeom prst="curvedConnector2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85" name="Google Shape;785;p60"/>
          <p:cNvSpPr/>
          <p:nvPr/>
        </p:nvSpPr>
        <p:spPr>
          <a:xfrm>
            <a:off x="5949975" y="1449750"/>
            <a:ext cx="548700" cy="23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ack</a:t>
            </a:r>
            <a:endParaRPr b="1"/>
          </a:p>
        </p:txBody>
      </p:sp>
      <p:sp>
        <p:nvSpPr>
          <p:cNvPr id="786" name="Google Shape;786;p60"/>
          <p:cNvSpPr txBox="1"/>
          <p:nvPr/>
        </p:nvSpPr>
        <p:spPr>
          <a:xfrm>
            <a:off x="172900" y="2822719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T</a:t>
            </a:r>
            <a:r>
              <a:rPr baseline="-25000" lang="en" sz="3000">
                <a:latin typeface="Sniglet"/>
                <a:ea typeface="Sniglet"/>
                <a:cs typeface="Sniglet"/>
                <a:sym typeface="Sniglet"/>
              </a:rPr>
              <a:t>k</a:t>
            </a:r>
            <a:endParaRPr baseline="-25000"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87" name="Google Shape;787;p60"/>
          <p:cNvSpPr/>
          <p:nvPr/>
        </p:nvSpPr>
        <p:spPr>
          <a:xfrm>
            <a:off x="7460100" y="1706888"/>
            <a:ext cx="1527300" cy="562800"/>
          </a:xfrm>
          <a:prstGeom prst="wedgeRoundRectCallout">
            <a:avLst>
              <a:gd fmla="val -78847" name="adj1"/>
              <a:gd fmla="val -13591" name="adj2"/>
              <a:gd fmla="val 0" name="adj3"/>
            </a:avLst>
          </a:prstGeom>
          <a:solidFill>
            <a:srgbClr val="FECA5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My parent is alive!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88" name="Google Shape;788;p60"/>
          <p:cNvSpPr/>
          <p:nvPr/>
        </p:nvSpPr>
        <p:spPr>
          <a:xfrm>
            <a:off x="784975" y="2711906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89" name="Google Shape;789;p60"/>
          <p:cNvSpPr/>
          <p:nvPr/>
        </p:nvSpPr>
        <p:spPr>
          <a:xfrm>
            <a:off x="2758775" y="3141450"/>
            <a:ext cx="417900" cy="3135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790" name="Google Shape;790;p60"/>
          <p:cNvCxnSpPr/>
          <p:nvPr/>
        </p:nvCxnSpPr>
        <p:spPr>
          <a:xfrm flipH="1" rot="10800000">
            <a:off x="2400775" y="3408825"/>
            <a:ext cx="391200" cy="420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91" name="Google Shape;791;p60"/>
          <p:cNvSpPr/>
          <p:nvPr/>
        </p:nvSpPr>
        <p:spPr>
          <a:xfrm>
            <a:off x="2140300" y="3833438"/>
            <a:ext cx="417900" cy="313500"/>
          </a:xfrm>
          <a:prstGeom prst="ellipse">
            <a:avLst/>
          </a:prstGeom>
          <a:solidFill>
            <a:srgbClr val="F2025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792" name="Google Shape;792;p60"/>
          <p:cNvCxnSpPr>
            <a:stCxn id="791" idx="0"/>
          </p:cNvCxnSpPr>
          <p:nvPr/>
        </p:nvCxnSpPr>
        <p:spPr>
          <a:xfrm rot="10800000">
            <a:off x="1930150" y="3387338"/>
            <a:ext cx="419100" cy="4461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3" name="Google Shape;793;p60"/>
          <p:cNvSpPr/>
          <p:nvPr/>
        </p:nvSpPr>
        <p:spPr>
          <a:xfrm>
            <a:off x="1974100" y="3708788"/>
            <a:ext cx="750300" cy="562800"/>
          </a:xfrm>
          <a:prstGeom prst="ellipse">
            <a:avLst/>
          </a:prstGeom>
          <a:noFill/>
          <a:ln cap="flat" cmpd="sng" w="3810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94" name="Google Shape;794;p60"/>
          <p:cNvSpPr/>
          <p:nvPr/>
        </p:nvSpPr>
        <p:spPr>
          <a:xfrm>
            <a:off x="1777750" y="3561525"/>
            <a:ext cx="1143000" cy="857400"/>
          </a:xfrm>
          <a:prstGeom prst="ellipse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95" name="Google Shape;795;p60"/>
          <p:cNvSpPr/>
          <p:nvPr/>
        </p:nvSpPr>
        <p:spPr>
          <a:xfrm>
            <a:off x="1585600" y="3417413"/>
            <a:ext cx="1527300" cy="1145400"/>
          </a:xfrm>
          <a:prstGeom prst="ellipse">
            <a:avLst/>
          </a:prstGeom>
          <a:noFill/>
          <a:ln cap="flat" cmpd="sng" w="1905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96" name="Google Shape;796;p60"/>
          <p:cNvSpPr txBox="1"/>
          <p:nvPr/>
        </p:nvSpPr>
        <p:spPr>
          <a:xfrm>
            <a:off x="1214875" y="2947753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20253"/>
                </a:solidFill>
                <a:latin typeface="Sniglet"/>
                <a:ea typeface="Sniglet"/>
                <a:cs typeface="Sniglet"/>
                <a:sym typeface="Sniglet"/>
              </a:rPr>
              <a:t>X</a:t>
            </a:r>
            <a:endParaRPr baseline="-25000" sz="3000">
              <a:solidFill>
                <a:srgbClr val="F20253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97" name="Google Shape;797;p60"/>
          <p:cNvSpPr/>
          <p:nvPr/>
        </p:nvSpPr>
        <p:spPr>
          <a:xfrm>
            <a:off x="2918825" y="3417413"/>
            <a:ext cx="1599600" cy="978300"/>
          </a:xfrm>
          <a:prstGeom prst="wedgeRoundRectCallout">
            <a:avLst>
              <a:gd fmla="val -79157" name="adj1"/>
              <a:gd fmla="val 10003" name="adj2"/>
              <a:gd fmla="val 0" name="adj3"/>
            </a:avLst>
          </a:prstGeom>
          <a:solidFill>
            <a:srgbClr val="FECA5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Looks like my parent moved!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98" name="Google Shape;798;p60"/>
          <p:cNvSpPr/>
          <p:nvPr/>
        </p:nvSpPr>
        <p:spPr>
          <a:xfrm>
            <a:off x="6843325" y="3738806"/>
            <a:ext cx="417900" cy="313500"/>
          </a:xfrm>
          <a:prstGeom prst="ellipse">
            <a:avLst/>
          </a:prstGeom>
          <a:solidFill>
            <a:srgbClr val="F2025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99" name="Google Shape;799;p60"/>
          <p:cNvSpPr/>
          <p:nvPr/>
        </p:nvSpPr>
        <p:spPr>
          <a:xfrm>
            <a:off x="7410275" y="3025331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800" name="Google Shape;800;p60"/>
          <p:cNvCxnSpPr>
            <a:stCxn id="798" idx="0"/>
            <a:endCxn id="799" idx="3"/>
          </p:cNvCxnSpPr>
          <p:nvPr/>
        </p:nvCxnSpPr>
        <p:spPr>
          <a:xfrm flipH="1" rot="10800000">
            <a:off x="7052275" y="3293006"/>
            <a:ext cx="419100" cy="4458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1" name="Google Shape;801;p60"/>
          <p:cNvSpPr txBox="1"/>
          <p:nvPr/>
        </p:nvSpPr>
        <p:spPr>
          <a:xfrm>
            <a:off x="4974075" y="2822719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T</a:t>
            </a:r>
            <a:r>
              <a:rPr baseline="-25000" lang="en" sz="3000">
                <a:latin typeface="Sniglet"/>
                <a:ea typeface="Sniglet"/>
                <a:cs typeface="Sniglet"/>
                <a:sym typeface="Sniglet"/>
              </a:rPr>
              <a:t>k+1</a:t>
            </a:r>
            <a:endParaRPr baseline="-25000" sz="30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Introduction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Contextualization</a:t>
            </a:r>
            <a:endParaRPr sz="2400"/>
          </a:p>
        </p:txBody>
      </p:sp>
      <p:sp>
        <p:nvSpPr>
          <p:cNvPr id="124" name="Google Shape;124;p16"/>
          <p:cNvSpPr txBox="1"/>
          <p:nvPr>
            <p:ph idx="1" type="body"/>
          </p:nvPr>
        </p:nvSpPr>
        <p:spPr>
          <a:xfrm>
            <a:off x="893700" y="1373588"/>
            <a:ext cx="75870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Everyday objects have been connected to the Internet</a:t>
            </a:r>
            <a:endParaRPr/>
          </a:p>
          <a:p>
            <a:pPr indent="-381000" lvl="1" marL="914400" rtl="0" algn="just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/>
              <a:t>Wireless communication + Sensing</a:t>
            </a:r>
            <a:endParaRPr u="sng">
              <a:solidFill>
                <a:srgbClr val="FF9715"/>
              </a:solidFill>
            </a:endParaRPr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1"/>
          <p:cNvSpPr txBox="1"/>
          <p:nvPr>
            <p:ph type="title"/>
          </p:nvPr>
        </p:nvSpPr>
        <p:spPr>
          <a:xfrm>
            <a:off x="172900" y="99338"/>
            <a:ext cx="8856300" cy="9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Routing under mobility events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F20253"/>
                </a:solidFill>
              </a:rPr>
              <a:t>Example</a:t>
            </a:r>
            <a:r>
              <a:rPr lang="en" sz="2000">
                <a:solidFill>
                  <a:srgbClr val="F20253"/>
                </a:solidFill>
              </a:rPr>
              <a:t>. </a:t>
            </a:r>
            <a:r>
              <a:rPr lang="en" sz="1400">
                <a:solidFill>
                  <a:srgbClr val="F20253"/>
                </a:solidFill>
              </a:rPr>
              <a:t>(note there are other solutions)</a:t>
            </a:r>
            <a:endParaRPr sz="4000" u="sng"/>
          </a:p>
        </p:txBody>
      </p:sp>
      <p:sp>
        <p:nvSpPr>
          <p:cNvPr id="807" name="Google Shape;807;p61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8" name="Google Shape;808;p61"/>
          <p:cNvSpPr/>
          <p:nvPr/>
        </p:nvSpPr>
        <p:spPr>
          <a:xfrm>
            <a:off x="2215425" y="1710638"/>
            <a:ext cx="417900" cy="313500"/>
          </a:xfrm>
          <a:prstGeom prst="ellipse">
            <a:avLst/>
          </a:prstGeom>
          <a:solidFill>
            <a:srgbClr val="F2025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09" name="Google Shape;809;p61"/>
          <p:cNvSpPr/>
          <p:nvPr/>
        </p:nvSpPr>
        <p:spPr>
          <a:xfrm>
            <a:off x="1648475" y="997163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10" name="Google Shape;810;p61"/>
          <p:cNvSpPr/>
          <p:nvPr/>
        </p:nvSpPr>
        <p:spPr>
          <a:xfrm>
            <a:off x="2782375" y="997163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811" name="Google Shape;811;p61"/>
          <p:cNvCxnSpPr>
            <a:stCxn id="808" idx="0"/>
            <a:endCxn id="809" idx="5"/>
          </p:cNvCxnSpPr>
          <p:nvPr/>
        </p:nvCxnSpPr>
        <p:spPr>
          <a:xfrm rot="10800000">
            <a:off x="2005275" y="1264838"/>
            <a:ext cx="419100" cy="4458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2" name="Google Shape;812;p61"/>
          <p:cNvSpPr/>
          <p:nvPr/>
        </p:nvSpPr>
        <p:spPr>
          <a:xfrm>
            <a:off x="2049225" y="1585988"/>
            <a:ext cx="750300" cy="562800"/>
          </a:xfrm>
          <a:prstGeom prst="ellipse">
            <a:avLst/>
          </a:prstGeom>
          <a:noFill/>
          <a:ln cap="flat" cmpd="sng" w="3810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13" name="Google Shape;813;p61"/>
          <p:cNvSpPr/>
          <p:nvPr/>
        </p:nvSpPr>
        <p:spPr>
          <a:xfrm>
            <a:off x="1852875" y="1438725"/>
            <a:ext cx="1143000" cy="857400"/>
          </a:xfrm>
          <a:prstGeom prst="ellipse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14" name="Google Shape;814;p61"/>
          <p:cNvSpPr/>
          <p:nvPr/>
        </p:nvSpPr>
        <p:spPr>
          <a:xfrm>
            <a:off x="1660725" y="1294613"/>
            <a:ext cx="1527300" cy="1145400"/>
          </a:xfrm>
          <a:prstGeom prst="ellipse">
            <a:avLst/>
          </a:prstGeom>
          <a:noFill/>
          <a:ln cap="flat" cmpd="sng" w="1905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815" name="Google Shape;815;p61"/>
          <p:cNvCxnSpPr/>
          <p:nvPr/>
        </p:nvCxnSpPr>
        <p:spPr>
          <a:xfrm>
            <a:off x="4640525" y="1244569"/>
            <a:ext cx="0" cy="362370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16" name="Google Shape;816;p61"/>
          <p:cNvCxnSpPr/>
          <p:nvPr/>
        </p:nvCxnSpPr>
        <p:spPr>
          <a:xfrm rot="10800000">
            <a:off x="490225" y="2571750"/>
            <a:ext cx="8130000" cy="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17" name="Google Shape;817;p61"/>
          <p:cNvSpPr txBox="1"/>
          <p:nvPr/>
        </p:nvSpPr>
        <p:spPr>
          <a:xfrm>
            <a:off x="172900" y="1063238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T</a:t>
            </a:r>
            <a:r>
              <a:rPr baseline="-25000" lang="en" sz="3000">
                <a:latin typeface="Sniglet"/>
                <a:ea typeface="Sniglet"/>
                <a:cs typeface="Sniglet"/>
                <a:sym typeface="Sniglet"/>
              </a:rPr>
              <a:t>i</a:t>
            </a:r>
            <a:endParaRPr baseline="-25000"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18" name="Google Shape;818;p61"/>
          <p:cNvSpPr txBox="1"/>
          <p:nvPr/>
        </p:nvSpPr>
        <p:spPr>
          <a:xfrm>
            <a:off x="4863050" y="1166475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T</a:t>
            </a:r>
            <a:r>
              <a:rPr baseline="-25000" lang="en" sz="3000">
                <a:latin typeface="Sniglet"/>
                <a:ea typeface="Sniglet"/>
                <a:cs typeface="Sniglet"/>
                <a:sym typeface="Sniglet"/>
              </a:rPr>
              <a:t>i+1</a:t>
            </a:r>
            <a:endParaRPr baseline="-25000"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19" name="Google Shape;819;p61"/>
          <p:cNvSpPr/>
          <p:nvPr/>
        </p:nvSpPr>
        <p:spPr>
          <a:xfrm>
            <a:off x="6647725" y="1710638"/>
            <a:ext cx="417900" cy="313500"/>
          </a:xfrm>
          <a:prstGeom prst="ellipse">
            <a:avLst/>
          </a:prstGeom>
          <a:solidFill>
            <a:srgbClr val="EA9FA1"/>
          </a:solidFill>
          <a:ln cap="flat" cmpd="sng" w="9525">
            <a:solidFill>
              <a:srgbClr val="EA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20" name="Google Shape;820;p61"/>
          <p:cNvSpPr/>
          <p:nvPr/>
        </p:nvSpPr>
        <p:spPr>
          <a:xfrm>
            <a:off x="6080775" y="997163"/>
            <a:ext cx="417900" cy="3135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21" name="Google Shape;821;p61"/>
          <p:cNvSpPr/>
          <p:nvPr/>
        </p:nvSpPr>
        <p:spPr>
          <a:xfrm>
            <a:off x="7214675" y="997163"/>
            <a:ext cx="417900" cy="3135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822" name="Google Shape;822;p61"/>
          <p:cNvCxnSpPr>
            <a:stCxn id="819" idx="0"/>
            <a:endCxn id="820" idx="5"/>
          </p:cNvCxnSpPr>
          <p:nvPr/>
        </p:nvCxnSpPr>
        <p:spPr>
          <a:xfrm rot="10800000">
            <a:off x="6437575" y="1264838"/>
            <a:ext cx="419100" cy="445800"/>
          </a:xfrm>
          <a:prstGeom prst="straightConnector1">
            <a:avLst/>
          </a:prstGeom>
          <a:noFill/>
          <a:ln cap="flat" cmpd="sng" w="38100">
            <a:solidFill>
              <a:srgbClr val="EA9FA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3" name="Google Shape;823;p61"/>
          <p:cNvCxnSpPr>
            <a:endCxn id="810" idx="3"/>
          </p:cNvCxnSpPr>
          <p:nvPr/>
        </p:nvCxnSpPr>
        <p:spPr>
          <a:xfrm flipH="1" rot="10800000">
            <a:off x="2452375" y="1264751"/>
            <a:ext cx="391200" cy="420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61"/>
          <p:cNvCxnSpPr/>
          <p:nvPr/>
        </p:nvCxnSpPr>
        <p:spPr>
          <a:xfrm flipH="1" rot="10800000">
            <a:off x="6856675" y="1264538"/>
            <a:ext cx="391200" cy="420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61"/>
          <p:cNvCxnSpPr>
            <a:stCxn id="820" idx="3"/>
            <a:endCxn id="819" idx="2"/>
          </p:cNvCxnSpPr>
          <p:nvPr/>
        </p:nvCxnSpPr>
        <p:spPr>
          <a:xfrm flipH="1" rot="-5400000">
            <a:off x="6093525" y="1313201"/>
            <a:ext cx="602700" cy="505800"/>
          </a:xfrm>
          <a:prstGeom prst="curvedConnector2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26" name="Google Shape;826;p61"/>
          <p:cNvSpPr/>
          <p:nvPr/>
        </p:nvSpPr>
        <p:spPr>
          <a:xfrm>
            <a:off x="5949975" y="1449750"/>
            <a:ext cx="548700" cy="23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ack</a:t>
            </a:r>
            <a:endParaRPr b="1"/>
          </a:p>
        </p:txBody>
      </p:sp>
      <p:sp>
        <p:nvSpPr>
          <p:cNvPr id="827" name="Google Shape;827;p61"/>
          <p:cNvSpPr txBox="1"/>
          <p:nvPr/>
        </p:nvSpPr>
        <p:spPr>
          <a:xfrm>
            <a:off x="172900" y="2822719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T</a:t>
            </a:r>
            <a:r>
              <a:rPr baseline="-25000" lang="en" sz="3000">
                <a:latin typeface="Sniglet"/>
                <a:ea typeface="Sniglet"/>
                <a:cs typeface="Sniglet"/>
                <a:sym typeface="Sniglet"/>
              </a:rPr>
              <a:t>k</a:t>
            </a:r>
            <a:endParaRPr baseline="-25000"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28" name="Google Shape;828;p61"/>
          <p:cNvSpPr/>
          <p:nvPr/>
        </p:nvSpPr>
        <p:spPr>
          <a:xfrm>
            <a:off x="7460100" y="1706888"/>
            <a:ext cx="1527300" cy="562800"/>
          </a:xfrm>
          <a:prstGeom prst="wedgeRoundRectCallout">
            <a:avLst>
              <a:gd fmla="val -78847" name="adj1"/>
              <a:gd fmla="val -13591" name="adj2"/>
              <a:gd fmla="val 0" name="adj3"/>
            </a:avLst>
          </a:prstGeom>
          <a:solidFill>
            <a:srgbClr val="FECA5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My parent is alive!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29" name="Google Shape;829;p61"/>
          <p:cNvSpPr/>
          <p:nvPr/>
        </p:nvSpPr>
        <p:spPr>
          <a:xfrm>
            <a:off x="784975" y="2711906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30" name="Google Shape;830;p61"/>
          <p:cNvSpPr/>
          <p:nvPr/>
        </p:nvSpPr>
        <p:spPr>
          <a:xfrm>
            <a:off x="2758775" y="3141450"/>
            <a:ext cx="417900" cy="3135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831" name="Google Shape;831;p61"/>
          <p:cNvCxnSpPr/>
          <p:nvPr/>
        </p:nvCxnSpPr>
        <p:spPr>
          <a:xfrm flipH="1" rot="10800000">
            <a:off x="2400775" y="3408825"/>
            <a:ext cx="391200" cy="420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32" name="Google Shape;832;p61"/>
          <p:cNvSpPr/>
          <p:nvPr/>
        </p:nvSpPr>
        <p:spPr>
          <a:xfrm>
            <a:off x="2140300" y="3833438"/>
            <a:ext cx="417900" cy="313500"/>
          </a:xfrm>
          <a:prstGeom prst="ellipse">
            <a:avLst/>
          </a:prstGeom>
          <a:solidFill>
            <a:srgbClr val="F2025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833" name="Google Shape;833;p61"/>
          <p:cNvCxnSpPr>
            <a:stCxn id="832" idx="0"/>
          </p:cNvCxnSpPr>
          <p:nvPr/>
        </p:nvCxnSpPr>
        <p:spPr>
          <a:xfrm rot="10800000">
            <a:off x="1930150" y="3387338"/>
            <a:ext cx="419100" cy="4461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4" name="Google Shape;834;p61"/>
          <p:cNvSpPr/>
          <p:nvPr/>
        </p:nvSpPr>
        <p:spPr>
          <a:xfrm>
            <a:off x="1974100" y="3708788"/>
            <a:ext cx="750300" cy="562800"/>
          </a:xfrm>
          <a:prstGeom prst="ellipse">
            <a:avLst/>
          </a:prstGeom>
          <a:noFill/>
          <a:ln cap="flat" cmpd="sng" w="3810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35" name="Google Shape;835;p61"/>
          <p:cNvSpPr/>
          <p:nvPr/>
        </p:nvSpPr>
        <p:spPr>
          <a:xfrm>
            <a:off x="1777750" y="3561525"/>
            <a:ext cx="1143000" cy="857400"/>
          </a:xfrm>
          <a:prstGeom prst="ellipse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36" name="Google Shape;836;p61"/>
          <p:cNvSpPr/>
          <p:nvPr/>
        </p:nvSpPr>
        <p:spPr>
          <a:xfrm>
            <a:off x="1585600" y="3417413"/>
            <a:ext cx="1527300" cy="1145400"/>
          </a:xfrm>
          <a:prstGeom prst="ellipse">
            <a:avLst/>
          </a:prstGeom>
          <a:noFill/>
          <a:ln cap="flat" cmpd="sng" w="1905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37" name="Google Shape;837;p61"/>
          <p:cNvSpPr txBox="1"/>
          <p:nvPr/>
        </p:nvSpPr>
        <p:spPr>
          <a:xfrm>
            <a:off x="1214875" y="2947753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20253"/>
                </a:solidFill>
                <a:latin typeface="Sniglet"/>
                <a:ea typeface="Sniglet"/>
                <a:cs typeface="Sniglet"/>
                <a:sym typeface="Sniglet"/>
              </a:rPr>
              <a:t>X</a:t>
            </a:r>
            <a:endParaRPr baseline="-25000" sz="3000">
              <a:solidFill>
                <a:srgbClr val="F20253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38" name="Google Shape;838;p61"/>
          <p:cNvSpPr/>
          <p:nvPr/>
        </p:nvSpPr>
        <p:spPr>
          <a:xfrm>
            <a:off x="2918825" y="3417413"/>
            <a:ext cx="1599600" cy="978300"/>
          </a:xfrm>
          <a:prstGeom prst="wedgeRoundRectCallout">
            <a:avLst>
              <a:gd fmla="val -79157" name="adj1"/>
              <a:gd fmla="val 10003" name="adj2"/>
              <a:gd fmla="val 0" name="adj3"/>
            </a:avLst>
          </a:prstGeom>
          <a:solidFill>
            <a:srgbClr val="FECA5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Looks like my parent moved!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39" name="Google Shape;839;p61"/>
          <p:cNvSpPr/>
          <p:nvPr/>
        </p:nvSpPr>
        <p:spPr>
          <a:xfrm>
            <a:off x="6843325" y="3738806"/>
            <a:ext cx="417900" cy="313500"/>
          </a:xfrm>
          <a:prstGeom prst="ellipse">
            <a:avLst/>
          </a:prstGeom>
          <a:solidFill>
            <a:srgbClr val="F2025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40" name="Google Shape;840;p61"/>
          <p:cNvSpPr/>
          <p:nvPr/>
        </p:nvSpPr>
        <p:spPr>
          <a:xfrm>
            <a:off x="7410275" y="3025331"/>
            <a:ext cx="417900" cy="313500"/>
          </a:xfrm>
          <a:prstGeom prst="ellipse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841" name="Google Shape;841;p61"/>
          <p:cNvCxnSpPr>
            <a:stCxn id="839" idx="0"/>
            <a:endCxn id="840" idx="3"/>
          </p:cNvCxnSpPr>
          <p:nvPr/>
        </p:nvCxnSpPr>
        <p:spPr>
          <a:xfrm flipH="1" rot="10800000">
            <a:off x="7052275" y="3293006"/>
            <a:ext cx="419100" cy="4458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2" name="Google Shape;842;p61"/>
          <p:cNvSpPr txBox="1"/>
          <p:nvPr/>
        </p:nvSpPr>
        <p:spPr>
          <a:xfrm>
            <a:off x="4974075" y="2822719"/>
            <a:ext cx="12483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Sniglet"/>
                <a:ea typeface="Sniglet"/>
                <a:cs typeface="Sniglet"/>
                <a:sym typeface="Sniglet"/>
              </a:rPr>
              <a:t>T</a:t>
            </a:r>
            <a:r>
              <a:rPr baseline="-25000" lang="en" sz="3000">
                <a:latin typeface="Sniglet"/>
                <a:ea typeface="Sniglet"/>
                <a:cs typeface="Sniglet"/>
                <a:sym typeface="Sniglet"/>
              </a:rPr>
              <a:t>k+1</a:t>
            </a:r>
            <a:endParaRPr baseline="-25000" sz="3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43" name="Google Shape;843;p61"/>
          <p:cNvSpPr/>
          <p:nvPr/>
        </p:nvSpPr>
        <p:spPr>
          <a:xfrm>
            <a:off x="4793025" y="3982050"/>
            <a:ext cx="1897800" cy="857400"/>
          </a:xfrm>
          <a:prstGeom prst="wedgeRoundRectCallout">
            <a:avLst>
              <a:gd fmla="val 61309" name="adj1"/>
              <a:gd fmla="val -55539" name="adj2"/>
              <a:gd fmla="val 0" name="adj3"/>
            </a:avLst>
          </a:prstGeom>
          <a:solidFill>
            <a:srgbClr val="FECA5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A new hope!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844" name="Google Shape;8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967" y="4080263"/>
            <a:ext cx="748434" cy="4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2"/>
          <p:cNvSpPr txBox="1"/>
          <p:nvPr>
            <p:ph type="title"/>
          </p:nvPr>
        </p:nvSpPr>
        <p:spPr>
          <a:xfrm>
            <a:off x="172900" y="99338"/>
            <a:ext cx="8856300" cy="9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Timer scheme trade-off</a:t>
            </a:r>
            <a:endParaRPr sz="4000"/>
          </a:p>
        </p:txBody>
      </p:sp>
      <p:sp>
        <p:nvSpPr>
          <p:cNvPr id="850" name="Google Shape;850;p62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1" name="Google Shape;851;p62"/>
          <p:cNvCxnSpPr/>
          <p:nvPr/>
        </p:nvCxnSpPr>
        <p:spPr>
          <a:xfrm>
            <a:off x="2219853" y="1544826"/>
            <a:ext cx="0" cy="25479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852" name="Google Shape;852;p62"/>
          <p:cNvCxnSpPr/>
          <p:nvPr/>
        </p:nvCxnSpPr>
        <p:spPr>
          <a:xfrm rot="10800000">
            <a:off x="2220070" y="4092723"/>
            <a:ext cx="49026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853" name="Google Shape;853;p62"/>
          <p:cNvSpPr txBox="1"/>
          <p:nvPr/>
        </p:nvSpPr>
        <p:spPr>
          <a:xfrm>
            <a:off x="3283484" y="4350132"/>
            <a:ext cx="27756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54F5B"/>
                </a:solidFill>
                <a:latin typeface="Sniglet"/>
                <a:ea typeface="Sniglet"/>
                <a:cs typeface="Sniglet"/>
                <a:sym typeface="Sniglet"/>
              </a:rPr>
              <a:t># Advertisements</a:t>
            </a:r>
            <a:endParaRPr sz="2100">
              <a:solidFill>
                <a:srgbClr val="454F5B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54" name="Google Shape;854;p62"/>
          <p:cNvSpPr txBox="1"/>
          <p:nvPr/>
        </p:nvSpPr>
        <p:spPr>
          <a:xfrm rot="-5400000">
            <a:off x="670240" y="2570060"/>
            <a:ext cx="20817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54F5B"/>
                </a:solidFill>
                <a:latin typeface="Sniglet"/>
                <a:ea typeface="Sniglet"/>
                <a:cs typeface="Sniglet"/>
                <a:sym typeface="Sniglet"/>
              </a:rPr>
              <a:t>Responsiveness</a:t>
            </a:r>
            <a:endParaRPr sz="2100">
              <a:solidFill>
                <a:srgbClr val="454F5B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454F5B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54F5B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55" name="Google Shape;855;p62"/>
          <p:cNvSpPr txBox="1"/>
          <p:nvPr/>
        </p:nvSpPr>
        <p:spPr>
          <a:xfrm rot="-2212448">
            <a:off x="1169540" y="1602394"/>
            <a:ext cx="1625340" cy="733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54F5B"/>
                </a:solidFill>
                <a:latin typeface="Sniglet"/>
                <a:ea typeface="Sniglet"/>
                <a:cs typeface="Sniglet"/>
                <a:sym typeface="Sniglet"/>
              </a:rPr>
              <a:t>Slow</a:t>
            </a:r>
            <a:endParaRPr sz="2100">
              <a:solidFill>
                <a:srgbClr val="454F5B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56" name="Google Shape;856;p62"/>
          <p:cNvSpPr txBox="1"/>
          <p:nvPr/>
        </p:nvSpPr>
        <p:spPr>
          <a:xfrm rot="-2212448">
            <a:off x="1095740" y="3774327"/>
            <a:ext cx="1625340" cy="733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54F5B"/>
                </a:solidFill>
                <a:latin typeface="Sniglet"/>
                <a:ea typeface="Sniglet"/>
                <a:cs typeface="Sniglet"/>
                <a:sym typeface="Sniglet"/>
              </a:rPr>
              <a:t>Quick</a:t>
            </a:r>
            <a:endParaRPr sz="2100">
              <a:solidFill>
                <a:srgbClr val="454F5B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57" name="Google Shape;857;p62"/>
          <p:cNvSpPr txBox="1"/>
          <p:nvPr/>
        </p:nvSpPr>
        <p:spPr>
          <a:xfrm>
            <a:off x="1518683" y="4148072"/>
            <a:ext cx="18387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54F5B"/>
                </a:solidFill>
                <a:latin typeface="Sniglet"/>
                <a:ea typeface="Sniglet"/>
                <a:cs typeface="Sniglet"/>
                <a:sym typeface="Sniglet"/>
              </a:rPr>
              <a:t>Few</a:t>
            </a:r>
            <a:endParaRPr sz="2100">
              <a:solidFill>
                <a:srgbClr val="454F5B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58" name="Google Shape;858;p62"/>
          <p:cNvSpPr txBox="1"/>
          <p:nvPr/>
        </p:nvSpPr>
        <p:spPr>
          <a:xfrm>
            <a:off x="5832285" y="4148072"/>
            <a:ext cx="18387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54F5B"/>
                </a:solidFill>
                <a:latin typeface="Sniglet"/>
                <a:ea typeface="Sniglet"/>
                <a:cs typeface="Sniglet"/>
                <a:sym typeface="Sniglet"/>
              </a:rPr>
              <a:t>Many</a:t>
            </a:r>
            <a:endParaRPr sz="2100">
              <a:solidFill>
                <a:srgbClr val="454F5B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59" name="Google Shape;859;p62"/>
          <p:cNvSpPr/>
          <p:nvPr/>
        </p:nvSpPr>
        <p:spPr>
          <a:xfrm>
            <a:off x="4860153" y="1857376"/>
            <a:ext cx="2262600" cy="9369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Undesirable case</a:t>
            </a:r>
            <a:endParaRPr b="1"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😞"/>
            </a:pPr>
            <a:r>
              <a:rPr lang="en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Energy</a:t>
            </a:r>
            <a:endParaRPr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😞"/>
            </a:pPr>
            <a:r>
              <a:rPr lang="en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Overhead</a:t>
            </a:r>
            <a:endParaRPr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0" name="Google Shape;860;p62"/>
          <p:cNvSpPr/>
          <p:nvPr/>
        </p:nvSpPr>
        <p:spPr>
          <a:xfrm>
            <a:off x="2467280" y="3009479"/>
            <a:ext cx="2262600" cy="936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Times New Roman"/>
                <a:ea typeface="Times New Roman"/>
                <a:cs typeface="Times New Roman"/>
                <a:sym typeface="Times New Roman"/>
              </a:rPr>
              <a:t>Desirable case</a:t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😊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Energy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😊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Overhead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63"/>
          <p:cNvSpPr txBox="1"/>
          <p:nvPr>
            <p:ph type="title"/>
          </p:nvPr>
        </p:nvSpPr>
        <p:spPr>
          <a:xfrm>
            <a:off x="172900" y="99338"/>
            <a:ext cx="8909400" cy="9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Dealing with mobility and link dynamics</a:t>
            </a:r>
            <a:endParaRPr sz="3900"/>
          </a:p>
        </p:txBody>
      </p:sp>
      <p:sp>
        <p:nvSpPr>
          <p:cNvPr id="866" name="Google Shape;866;p63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7" name="Google Shape;867;p63"/>
          <p:cNvSpPr txBox="1"/>
          <p:nvPr/>
        </p:nvSpPr>
        <p:spPr>
          <a:xfrm>
            <a:off x="172900" y="1373588"/>
            <a:ext cx="83079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B3D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B3D45"/>
              </a:buClr>
              <a:buSzPts val="3000"/>
              <a:buFont typeface="Lato"/>
              <a:buChar char="●"/>
            </a:pPr>
            <a:r>
              <a:rPr b="1" lang="en" sz="3000">
                <a:solidFill>
                  <a:srgbClr val="2B3D45"/>
                </a:solidFill>
                <a:latin typeface="Lato"/>
                <a:ea typeface="Lato"/>
                <a:cs typeface="Lato"/>
                <a:sym typeface="Lato"/>
              </a:rPr>
              <a:t>Periodic	</a:t>
            </a:r>
            <a:endParaRPr b="1" sz="3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Large interval </a:t>
            </a:r>
            <a:endParaRPr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😊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Low channel and energy usage</a:t>
            </a:r>
            <a:endParaRPr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😒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Slow responsivity</a:t>
            </a:r>
            <a:endParaRPr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Small interval</a:t>
            </a:r>
            <a:endParaRPr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😒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High channel and energy usage</a:t>
            </a:r>
            <a:endParaRPr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😊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Quick responsivity</a:t>
            </a:r>
            <a:endParaRPr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68" name="Google Shape;868;p63"/>
          <p:cNvCxnSpPr/>
          <p:nvPr/>
        </p:nvCxnSpPr>
        <p:spPr>
          <a:xfrm rot="10800000">
            <a:off x="3901979" y="1771500"/>
            <a:ext cx="50622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869" name="Google Shape;869;p63"/>
          <p:cNvSpPr txBox="1"/>
          <p:nvPr/>
        </p:nvSpPr>
        <p:spPr>
          <a:xfrm>
            <a:off x="4911900" y="1771500"/>
            <a:ext cx="2556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454F5B"/>
                </a:solidFill>
                <a:latin typeface="Sniglet"/>
                <a:ea typeface="Sniglet"/>
                <a:cs typeface="Sniglet"/>
                <a:sym typeface="Sniglet"/>
              </a:rPr>
              <a:t>Time</a:t>
            </a:r>
            <a:endParaRPr sz="2500">
              <a:solidFill>
                <a:srgbClr val="454F5B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870" name="Google Shape;870;p63"/>
          <p:cNvCxnSpPr/>
          <p:nvPr/>
        </p:nvCxnSpPr>
        <p:spPr>
          <a:xfrm>
            <a:off x="3893125" y="1556925"/>
            <a:ext cx="4964400" cy="0"/>
          </a:xfrm>
          <a:prstGeom prst="straightConnector1">
            <a:avLst/>
          </a:prstGeom>
          <a:noFill/>
          <a:ln cap="flat" cmpd="sng" w="19050">
            <a:solidFill>
              <a:srgbClr val="97ABBC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71" name="Google Shape;871;p63"/>
          <p:cNvSpPr/>
          <p:nvPr/>
        </p:nvSpPr>
        <p:spPr>
          <a:xfrm>
            <a:off x="3978450" y="1070700"/>
            <a:ext cx="153600" cy="486300"/>
          </a:xfrm>
          <a:prstGeom prst="roundRect">
            <a:avLst>
              <a:gd fmla="val 16667" name="adj"/>
            </a:avLst>
          </a:prstGeom>
          <a:solidFill>
            <a:srgbClr val="929BA0"/>
          </a:solidFill>
          <a:ln cap="flat" cmpd="sng" w="19050">
            <a:solidFill>
              <a:srgbClr val="2B3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63"/>
          <p:cNvSpPr/>
          <p:nvPr/>
        </p:nvSpPr>
        <p:spPr>
          <a:xfrm>
            <a:off x="4487650" y="1070700"/>
            <a:ext cx="153600" cy="486300"/>
          </a:xfrm>
          <a:prstGeom prst="roundRect">
            <a:avLst>
              <a:gd fmla="val 16667" name="adj"/>
            </a:avLst>
          </a:prstGeom>
          <a:solidFill>
            <a:srgbClr val="929BA0"/>
          </a:solidFill>
          <a:ln cap="flat" cmpd="sng" w="19050">
            <a:solidFill>
              <a:srgbClr val="2B3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63"/>
          <p:cNvSpPr/>
          <p:nvPr/>
        </p:nvSpPr>
        <p:spPr>
          <a:xfrm>
            <a:off x="4996850" y="1070700"/>
            <a:ext cx="153600" cy="486300"/>
          </a:xfrm>
          <a:prstGeom prst="roundRect">
            <a:avLst>
              <a:gd fmla="val 16667" name="adj"/>
            </a:avLst>
          </a:prstGeom>
          <a:solidFill>
            <a:srgbClr val="929BA0"/>
          </a:solidFill>
          <a:ln cap="flat" cmpd="sng" w="19050">
            <a:solidFill>
              <a:srgbClr val="2B3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63"/>
          <p:cNvSpPr/>
          <p:nvPr/>
        </p:nvSpPr>
        <p:spPr>
          <a:xfrm>
            <a:off x="5506050" y="1070700"/>
            <a:ext cx="153600" cy="486300"/>
          </a:xfrm>
          <a:prstGeom prst="roundRect">
            <a:avLst>
              <a:gd fmla="val 16667" name="adj"/>
            </a:avLst>
          </a:prstGeom>
          <a:solidFill>
            <a:srgbClr val="929BA0"/>
          </a:solidFill>
          <a:ln cap="flat" cmpd="sng" w="19050">
            <a:solidFill>
              <a:srgbClr val="2B3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63"/>
          <p:cNvSpPr/>
          <p:nvPr/>
        </p:nvSpPr>
        <p:spPr>
          <a:xfrm>
            <a:off x="6015250" y="1070700"/>
            <a:ext cx="153600" cy="486300"/>
          </a:xfrm>
          <a:prstGeom prst="roundRect">
            <a:avLst>
              <a:gd fmla="val 16667" name="adj"/>
            </a:avLst>
          </a:prstGeom>
          <a:solidFill>
            <a:srgbClr val="929BA0"/>
          </a:solidFill>
          <a:ln cap="flat" cmpd="sng" w="19050">
            <a:solidFill>
              <a:srgbClr val="2B3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63"/>
          <p:cNvSpPr/>
          <p:nvPr/>
        </p:nvSpPr>
        <p:spPr>
          <a:xfrm>
            <a:off x="6524450" y="1070700"/>
            <a:ext cx="153600" cy="486300"/>
          </a:xfrm>
          <a:prstGeom prst="roundRect">
            <a:avLst>
              <a:gd fmla="val 16667" name="adj"/>
            </a:avLst>
          </a:prstGeom>
          <a:solidFill>
            <a:srgbClr val="929BA0"/>
          </a:solidFill>
          <a:ln cap="flat" cmpd="sng" w="19050">
            <a:solidFill>
              <a:srgbClr val="2B3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63"/>
          <p:cNvSpPr/>
          <p:nvPr/>
        </p:nvSpPr>
        <p:spPr>
          <a:xfrm>
            <a:off x="7033650" y="1070700"/>
            <a:ext cx="153600" cy="486300"/>
          </a:xfrm>
          <a:prstGeom prst="roundRect">
            <a:avLst>
              <a:gd fmla="val 16667" name="adj"/>
            </a:avLst>
          </a:prstGeom>
          <a:solidFill>
            <a:srgbClr val="929BA0"/>
          </a:solidFill>
          <a:ln cap="flat" cmpd="sng" w="19050">
            <a:solidFill>
              <a:srgbClr val="2B3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63"/>
          <p:cNvSpPr/>
          <p:nvPr/>
        </p:nvSpPr>
        <p:spPr>
          <a:xfrm>
            <a:off x="7542850" y="1070700"/>
            <a:ext cx="153600" cy="486300"/>
          </a:xfrm>
          <a:prstGeom prst="roundRect">
            <a:avLst>
              <a:gd fmla="val 16667" name="adj"/>
            </a:avLst>
          </a:prstGeom>
          <a:solidFill>
            <a:srgbClr val="929BA0"/>
          </a:solidFill>
          <a:ln cap="flat" cmpd="sng" w="19050">
            <a:solidFill>
              <a:srgbClr val="2B3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63"/>
          <p:cNvSpPr/>
          <p:nvPr/>
        </p:nvSpPr>
        <p:spPr>
          <a:xfrm>
            <a:off x="8052050" y="1070700"/>
            <a:ext cx="153600" cy="486300"/>
          </a:xfrm>
          <a:prstGeom prst="roundRect">
            <a:avLst>
              <a:gd fmla="val 16667" name="adj"/>
            </a:avLst>
          </a:prstGeom>
          <a:solidFill>
            <a:srgbClr val="929BA0"/>
          </a:solidFill>
          <a:ln cap="flat" cmpd="sng" w="19050">
            <a:solidFill>
              <a:srgbClr val="2B3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63"/>
          <p:cNvSpPr/>
          <p:nvPr/>
        </p:nvSpPr>
        <p:spPr>
          <a:xfrm>
            <a:off x="8561250" y="1070700"/>
            <a:ext cx="153600" cy="486300"/>
          </a:xfrm>
          <a:prstGeom prst="roundRect">
            <a:avLst>
              <a:gd fmla="val 16667" name="adj"/>
            </a:avLst>
          </a:prstGeom>
          <a:solidFill>
            <a:srgbClr val="929BA0"/>
          </a:solidFill>
          <a:ln cap="flat" cmpd="sng" w="19050">
            <a:solidFill>
              <a:srgbClr val="2B3D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4"/>
          <p:cNvSpPr txBox="1"/>
          <p:nvPr>
            <p:ph type="title"/>
          </p:nvPr>
        </p:nvSpPr>
        <p:spPr>
          <a:xfrm>
            <a:off x="172900" y="99338"/>
            <a:ext cx="8909400" cy="9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/>
              <a:t>Dealing with mobility and link dynamics</a:t>
            </a:r>
            <a:endParaRPr sz="4000" u="sng"/>
          </a:p>
        </p:txBody>
      </p:sp>
      <p:sp>
        <p:nvSpPr>
          <p:cNvPr id="886" name="Google Shape;886;p64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7" name="Google Shape;887;p64"/>
          <p:cNvSpPr txBox="1"/>
          <p:nvPr/>
        </p:nvSpPr>
        <p:spPr>
          <a:xfrm>
            <a:off x="172900" y="1373588"/>
            <a:ext cx="83079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BB9463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B9463"/>
              </a:buClr>
              <a:buSzPts val="3000"/>
              <a:buFont typeface="Lato"/>
              <a:buChar char="●"/>
            </a:pPr>
            <a:r>
              <a:rPr b="1" lang="en" sz="3000">
                <a:solidFill>
                  <a:srgbClr val="BB9463"/>
                </a:solidFill>
                <a:latin typeface="Lato"/>
                <a:ea typeface="Lato"/>
                <a:cs typeface="Lato"/>
                <a:sym typeface="Lato"/>
              </a:rPr>
              <a:t>Trickle Timer	</a:t>
            </a:r>
            <a:endParaRPr b="1" sz="3000">
              <a:solidFill>
                <a:srgbClr val="BB946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Assumes that network will be stable </a:t>
            </a:r>
            <a:r>
              <a:rPr lang="en" sz="16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(few link changes)</a:t>
            </a:r>
            <a:endParaRPr b="1" sz="16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Fires bursts of advertisements when some inconsistency is detected</a:t>
            </a:r>
            <a:endParaRPr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Decrease advertisement rate exponentially</a:t>
            </a:r>
            <a:endParaRPr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Maximum interval </a:t>
            </a:r>
            <a:r>
              <a:rPr lang="en" sz="2400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~2.3 h</a:t>
            </a: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5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(RFC 6550)</a:t>
            </a: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 or </a:t>
            </a:r>
            <a:r>
              <a:rPr lang="en" sz="2400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~20 min</a:t>
            </a: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5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(ContikiOS)</a:t>
            </a:r>
            <a:endParaRPr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88" name="Google Shape;888;p64"/>
          <p:cNvCxnSpPr/>
          <p:nvPr/>
        </p:nvCxnSpPr>
        <p:spPr>
          <a:xfrm rot="10800000">
            <a:off x="3901979" y="1771500"/>
            <a:ext cx="50622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889" name="Google Shape;889;p64"/>
          <p:cNvSpPr txBox="1"/>
          <p:nvPr/>
        </p:nvSpPr>
        <p:spPr>
          <a:xfrm>
            <a:off x="4911900" y="1771500"/>
            <a:ext cx="2556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454F5B"/>
                </a:solidFill>
                <a:latin typeface="Sniglet"/>
                <a:ea typeface="Sniglet"/>
                <a:cs typeface="Sniglet"/>
                <a:sym typeface="Sniglet"/>
              </a:rPr>
              <a:t>Time</a:t>
            </a:r>
            <a:endParaRPr sz="2500">
              <a:solidFill>
                <a:srgbClr val="454F5B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890" name="Google Shape;890;p64"/>
          <p:cNvCxnSpPr/>
          <p:nvPr/>
        </p:nvCxnSpPr>
        <p:spPr>
          <a:xfrm>
            <a:off x="3950875" y="1549463"/>
            <a:ext cx="4964400" cy="0"/>
          </a:xfrm>
          <a:prstGeom prst="straightConnector1">
            <a:avLst/>
          </a:prstGeom>
          <a:noFill/>
          <a:ln cap="flat" cmpd="sng" w="19050">
            <a:solidFill>
              <a:srgbClr val="97ABBC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91" name="Google Shape;891;p64"/>
          <p:cNvSpPr/>
          <p:nvPr/>
        </p:nvSpPr>
        <p:spPr>
          <a:xfrm>
            <a:off x="4036200" y="1063238"/>
            <a:ext cx="153600" cy="486300"/>
          </a:xfrm>
          <a:prstGeom prst="roundRect">
            <a:avLst>
              <a:gd fmla="val 16667" name="adj"/>
            </a:avLst>
          </a:prstGeom>
          <a:solidFill>
            <a:srgbClr val="DCCAAF"/>
          </a:solidFill>
          <a:ln cap="flat" cmpd="sng" w="19050">
            <a:solidFill>
              <a:srgbClr val="BB94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64"/>
          <p:cNvSpPr/>
          <p:nvPr/>
        </p:nvSpPr>
        <p:spPr>
          <a:xfrm>
            <a:off x="4545400" y="1063238"/>
            <a:ext cx="153600" cy="486300"/>
          </a:xfrm>
          <a:prstGeom prst="roundRect">
            <a:avLst>
              <a:gd fmla="val 16667" name="adj"/>
            </a:avLst>
          </a:prstGeom>
          <a:solidFill>
            <a:srgbClr val="DCCAAF"/>
          </a:solidFill>
          <a:ln cap="flat" cmpd="sng" w="19050">
            <a:solidFill>
              <a:srgbClr val="BB94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4"/>
          <p:cNvSpPr/>
          <p:nvPr/>
        </p:nvSpPr>
        <p:spPr>
          <a:xfrm>
            <a:off x="5563800" y="1063238"/>
            <a:ext cx="153600" cy="486300"/>
          </a:xfrm>
          <a:prstGeom prst="roundRect">
            <a:avLst>
              <a:gd fmla="val 16667" name="adj"/>
            </a:avLst>
          </a:prstGeom>
          <a:solidFill>
            <a:srgbClr val="DCCAAF"/>
          </a:solidFill>
          <a:ln cap="flat" cmpd="sng" w="19050">
            <a:solidFill>
              <a:srgbClr val="BB94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64"/>
          <p:cNvSpPr/>
          <p:nvPr/>
        </p:nvSpPr>
        <p:spPr>
          <a:xfrm>
            <a:off x="6863225" y="1063238"/>
            <a:ext cx="153600" cy="486300"/>
          </a:xfrm>
          <a:prstGeom prst="roundRect">
            <a:avLst>
              <a:gd fmla="val 16667" name="adj"/>
            </a:avLst>
          </a:prstGeom>
          <a:solidFill>
            <a:srgbClr val="DCCAAF"/>
          </a:solidFill>
          <a:ln cap="flat" cmpd="sng" w="19050">
            <a:solidFill>
              <a:srgbClr val="BB94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64"/>
          <p:cNvSpPr/>
          <p:nvPr/>
        </p:nvSpPr>
        <p:spPr>
          <a:xfrm>
            <a:off x="8619000" y="1063238"/>
            <a:ext cx="153600" cy="486300"/>
          </a:xfrm>
          <a:prstGeom prst="roundRect">
            <a:avLst>
              <a:gd fmla="val 16667" name="adj"/>
            </a:avLst>
          </a:prstGeom>
          <a:solidFill>
            <a:srgbClr val="DCCAAF"/>
          </a:solidFill>
          <a:ln cap="flat" cmpd="sng" w="19050">
            <a:solidFill>
              <a:srgbClr val="BB94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5"/>
          <p:cNvSpPr txBox="1"/>
          <p:nvPr>
            <p:ph type="title"/>
          </p:nvPr>
        </p:nvSpPr>
        <p:spPr>
          <a:xfrm>
            <a:off x="172900" y="99338"/>
            <a:ext cx="8909400" cy="9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/>
              <a:t>Dealing with mobility and link dynamics</a:t>
            </a:r>
            <a:endParaRPr sz="4000" u="sng"/>
          </a:p>
        </p:txBody>
      </p:sp>
      <p:sp>
        <p:nvSpPr>
          <p:cNvPr id="901" name="Google Shape;901;p65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2" name="Google Shape;902;p65"/>
          <p:cNvSpPr txBox="1"/>
          <p:nvPr/>
        </p:nvSpPr>
        <p:spPr>
          <a:xfrm>
            <a:off x="172900" y="1373588"/>
            <a:ext cx="83079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D94248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D94248"/>
              </a:buClr>
              <a:buSzPts val="3000"/>
              <a:buFont typeface="Lato"/>
              <a:buChar char="●"/>
            </a:pPr>
            <a:r>
              <a:rPr b="1" lang="en" sz="3000">
                <a:solidFill>
                  <a:srgbClr val="D94248"/>
                </a:solidFill>
                <a:latin typeface="Lato"/>
                <a:ea typeface="Lato"/>
                <a:cs typeface="Lato"/>
                <a:sym typeface="Lato"/>
              </a:rPr>
              <a:t>Reverse Trickle Timer	</a:t>
            </a:r>
            <a:endParaRPr b="1" sz="3000">
              <a:solidFill>
                <a:srgbClr val="D9424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The “opposite” of Trickle Timer</a:t>
            </a:r>
            <a:endParaRPr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Assumes that as long as a node remains connected to a parent, it’s likely that the node will move away</a:t>
            </a:r>
            <a:endParaRPr b="1" sz="16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Increases advertisement rate exponentially</a:t>
            </a:r>
            <a:endParaRPr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Authors use </a:t>
            </a:r>
            <a:r>
              <a:rPr lang="en" sz="2400">
                <a:solidFill>
                  <a:srgbClr val="FF9715"/>
                </a:solidFill>
                <a:latin typeface="Lato"/>
                <a:ea typeface="Lato"/>
                <a:cs typeface="Lato"/>
                <a:sym typeface="Lato"/>
              </a:rPr>
              <a:t>~20 min</a:t>
            </a: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 in their experiments</a:t>
            </a:r>
            <a:endParaRPr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03" name="Google Shape;903;p65"/>
          <p:cNvCxnSpPr/>
          <p:nvPr/>
        </p:nvCxnSpPr>
        <p:spPr>
          <a:xfrm rot="10800000">
            <a:off x="3901979" y="1771500"/>
            <a:ext cx="50622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904" name="Google Shape;904;p65"/>
          <p:cNvSpPr txBox="1"/>
          <p:nvPr/>
        </p:nvSpPr>
        <p:spPr>
          <a:xfrm>
            <a:off x="4911900" y="1771500"/>
            <a:ext cx="2556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454F5B"/>
                </a:solidFill>
                <a:latin typeface="Sniglet"/>
                <a:ea typeface="Sniglet"/>
                <a:cs typeface="Sniglet"/>
                <a:sym typeface="Sniglet"/>
              </a:rPr>
              <a:t>Time</a:t>
            </a:r>
            <a:endParaRPr sz="2500">
              <a:solidFill>
                <a:srgbClr val="454F5B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905" name="Google Shape;905;p65"/>
          <p:cNvCxnSpPr/>
          <p:nvPr/>
        </p:nvCxnSpPr>
        <p:spPr>
          <a:xfrm>
            <a:off x="3950875" y="1549463"/>
            <a:ext cx="4964400" cy="0"/>
          </a:xfrm>
          <a:prstGeom prst="straightConnector1">
            <a:avLst/>
          </a:prstGeom>
          <a:noFill/>
          <a:ln cap="flat" cmpd="sng" w="19050">
            <a:solidFill>
              <a:srgbClr val="97ABBC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06" name="Google Shape;906;p65"/>
          <p:cNvSpPr/>
          <p:nvPr/>
        </p:nvSpPr>
        <p:spPr>
          <a:xfrm rot="10800000">
            <a:off x="8619000" y="1063153"/>
            <a:ext cx="153600" cy="486300"/>
          </a:xfrm>
          <a:prstGeom prst="roundRect">
            <a:avLst>
              <a:gd fmla="val 16667" name="adj"/>
            </a:avLst>
          </a:prstGeom>
          <a:solidFill>
            <a:srgbClr val="EA9FA1"/>
          </a:solidFill>
          <a:ln cap="flat" cmpd="sng" w="9525">
            <a:solidFill>
              <a:srgbClr val="D94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5"/>
          <p:cNvSpPr/>
          <p:nvPr/>
        </p:nvSpPr>
        <p:spPr>
          <a:xfrm rot="10800000">
            <a:off x="8109800" y="1063153"/>
            <a:ext cx="153600" cy="486300"/>
          </a:xfrm>
          <a:prstGeom prst="roundRect">
            <a:avLst>
              <a:gd fmla="val 16667" name="adj"/>
            </a:avLst>
          </a:prstGeom>
          <a:solidFill>
            <a:srgbClr val="EA9FA1"/>
          </a:solidFill>
          <a:ln cap="flat" cmpd="sng" w="9525">
            <a:solidFill>
              <a:srgbClr val="D94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65"/>
          <p:cNvSpPr/>
          <p:nvPr/>
        </p:nvSpPr>
        <p:spPr>
          <a:xfrm rot="10800000">
            <a:off x="7091400" y="1063153"/>
            <a:ext cx="153600" cy="486300"/>
          </a:xfrm>
          <a:prstGeom prst="roundRect">
            <a:avLst>
              <a:gd fmla="val 16667" name="adj"/>
            </a:avLst>
          </a:prstGeom>
          <a:solidFill>
            <a:srgbClr val="EA9FA1"/>
          </a:solidFill>
          <a:ln cap="flat" cmpd="sng" w="9525">
            <a:solidFill>
              <a:srgbClr val="D94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65"/>
          <p:cNvSpPr/>
          <p:nvPr/>
        </p:nvSpPr>
        <p:spPr>
          <a:xfrm rot="10800000">
            <a:off x="5791975" y="1063153"/>
            <a:ext cx="153600" cy="486300"/>
          </a:xfrm>
          <a:prstGeom prst="roundRect">
            <a:avLst>
              <a:gd fmla="val 16667" name="adj"/>
            </a:avLst>
          </a:prstGeom>
          <a:solidFill>
            <a:srgbClr val="EA9FA1"/>
          </a:solidFill>
          <a:ln cap="flat" cmpd="sng" w="9525">
            <a:solidFill>
              <a:srgbClr val="D94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5"/>
          <p:cNvSpPr/>
          <p:nvPr/>
        </p:nvSpPr>
        <p:spPr>
          <a:xfrm rot="10800000">
            <a:off x="4036200" y="1063153"/>
            <a:ext cx="153600" cy="486300"/>
          </a:xfrm>
          <a:prstGeom prst="roundRect">
            <a:avLst>
              <a:gd fmla="val 16667" name="adj"/>
            </a:avLst>
          </a:prstGeom>
          <a:solidFill>
            <a:srgbClr val="EA9FA1"/>
          </a:solidFill>
          <a:ln cap="flat" cmpd="sng" w="9525">
            <a:solidFill>
              <a:srgbClr val="D942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6"/>
          <p:cNvSpPr txBox="1"/>
          <p:nvPr>
            <p:ph type="title"/>
          </p:nvPr>
        </p:nvSpPr>
        <p:spPr>
          <a:xfrm>
            <a:off x="172900" y="205988"/>
            <a:ext cx="9016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Mobility Detection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/>
              <a:t>Dealing with mobility and link dynamics</a:t>
            </a:r>
            <a:endParaRPr sz="4000" u="sng"/>
          </a:p>
        </p:txBody>
      </p:sp>
      <p:sp>
        <p:nvSpPr>
          <p:cNvPr id="916" name="Google Shape;916;p66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7" name="Google Shape;917;p66"/>
          <p:cNvSpPr txBox="1"/>
          <p:nvPr>
            <p:ph idx="1" type="body"/>
          </p:nvPr>
        </p:nvSpPr>
        <p:spPr>
          <a:xfrm>
            <a:off x="893700" y="1373588"/>
            <a:ext cx="75870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/>
              <a:t>1. Reverse Trickle Timer,  </a:t>
            </a:r>
            <a:endParaRPr b="1" sz="25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/>
              <a:t>2. Trickle Timer, </a:t>
            </a:r>
            <a:endParaRPr b="1" sz="25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/>
              <a:t>3. Periodic.</a:t>
            </a:r>
            <a:endParaRPr b="1" sz="2500"/>
          </a:p>
          <a:p>
            <a:pPr indent="-4191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Such schemes assume:</a:t>
            </a:r>
            <a:endParaRPr/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715"/>
              </a:buClr>
              <a:buSzPts val="2400"/>
              <a:buChar char="●"/>
            </a:pPr>
            <a:r>
              <a:rPr lang="en">
                <a:solidFill>
                  <a:srgbClr val="FF9715"/>
                </a:solidFill>
              </a:rPr>
              <a:t>Only one scheme governs the entire network</a:t>
            </a:r>
            <a:endParaRPr>
              <a:solidFill>
                <a:srgbClr val="FF9715"/>
              </a:solidFill>
            </a:endParaRP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715"/>
              </a:buClr>
              <a:buSzPts val="2400"/>
              <a:buChar char="●"/>
            </a:pPr>
            <a:r>
              <a:rPr lang="en">
                <a:solidFill>
                  <a:srgbClr val="FF9715"/>
                </a:solidFill>
              </a:rPr>
              <a:t>All devices follow the same mobility pattern</a:t>
            </a:r>
            <a:endParaRPr>
              <a:solidFill>
                <a:srgbClr val="FF9715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7"/>
          <p:cNvSpPr txBox="1"/>
          <p:nvPr>
            <p:ph type="title"/>
          </p:nvPr>
        </p:nvSpPr>
        <p:spPr>
          <a:xfrm>
            <a:off x="172900" y="205988"/>
            <a:ext cx="8856300" cy="10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Dribble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learn-based timer scheme selector for mobility management in IoT</a:t>
            </a:r>
            <a:endParaRPr sz="2400"/>
          </a:p>
        </p:txBody>
      </p:sp>
      <p:sp>
        <p:nvSpPr>
          <p:cNvPr id="923" name="Google Shape;923;p67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4" name="Google Shape;924;p67"/>
          <p:cNvSpPr txBox="1"/>
          <p:nvPr>
            <p:ph idx="1" type="body"/>
          </p:nvPr>
        </p:nvSpPr>
        <p:spPr>
          <a:xfrm>
            <a:off x="893700" y="1373588"/>
            <a:ext cx="75870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It learns the IoT device mobility pattern</a:t>
            </a:r>
            <a:endParaRPr/>
          </a:p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Automatically assigns a proper timer scheme</a:t>
            </a:r>
            <a:endParaRPr/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Better balance the timer scheme trade-off 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8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Dribble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How it works...</a:t>
            </a:r>
            <a:endParaRPr b="1" sz="2400"/>
          </a:p>
        </p:txBody>
      </p:sp>
      <p:sp>
        <p:nvSpPr>
          <p:cNvPr id="930" name="Google Shape;930;p68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1" name="Google Shape;931;p68"/>
          <p:cNvSpPr/>
          <p:nvPr/>
        </p:nvSpPr>
        <p:spPr>
          <a:xfrm>
            <a:off x="249100" y="1159931"/>
            <a:ext cx="2496000" cy="649500"/>
          </a:xfrm>
          <a:prstGeom prst="roundRect">
            <a:avLst>
              <a:gd fmla="val 16667" name="adj"/>
            </a:avLst>
          </a:prstGeom>
          <a:solidFill>
            <a:srgbClr val="7ECEFD"/>
          </a:solidFill>
          <a:ln cap="flat" cmpd="sng" w="76200">
            <a:solidFill>
              <a:srgbClr val="F202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Start with a default timer scheme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32" name="Google Shape;932;p68"/>
          <p:cNvSpPr/>
          <p:nvPr/>
        </p:nvSpPr>
        <p:spPr>
          <a:xfrm>
            <a:off x="500650" y="2044200"/>
            <a:ext cx="1992900" cy="1176000"/>
          </a:xfrm>
          <a:prstGeom prst="snip1Rect">
            <a:avLst>
              <a:gd fmla="val 16667" name="adj"/>
            </a:avLst>
          </a:prstGeom>
          <a:solidFill>
            <a:srgbClr val="FECA5D">
              <a:alpha val="46920"/>
            </a:srgbClr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Ex: 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Trickle Timer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69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Dribble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How it works...</a:t>
            </a:r>
            <a:endParaRPr b="1" sz="2400"/>
          </a:p>
        </p:txBody>
      </p:sp>
      <p:sp>
        <p:nvSpPr>
          <p:cNvPr id="938" name="Google Shape;938;p69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9" name="Google Shape;939;p69"/>
          <p:cNvSpPr/>
          <p:nvPr/>
        </p:nvSpPr>
        <p:spPr>
          <a:xfrm>
            <a:off x="249100" y="1159931"/>
            <a:ext cx="2496000" cy="649500"/>
          </a:xfrm>
          <a:prstGeom prst="roundRect">
            <a:avLst>
              <a:gd fmla="val 16667" name="adj"/>
            </a:avLst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Start with a default timer scheme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40" name="Google Shape;940;p69"/>
          <p:cNvSpPr/>
          <p:nvPr/>
        </p:nvSpPr>
        <p:spPr>
          <a:xfrm>
            <a:off x="4047875" y="1159931"/>
            <a:ext cx="2496000" cy="649500"/>
          </a:xfrm>
          <a:prstGeom prst="roundRect">
            <a:avLst>
              <a:gd fmla="val 16667" name="adj"/>
            </a:avLst>
          </a:prstGeom>
          <a:solidFill>
            <a:srgbClr val="7ECEFD"/>
          </a:solidFill>
          <a:ln cap="flat" cmpd="sng" w="76200">
            <a:solidFill>
              <a:srgbClr val="F202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Process  mobility metrics log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941" name="Google Shape;941;p69"/>
          <p:cNvCxnSpPr>
            <a:stCxn id="939" idx="3"/>
            <a:endCxn id="940" idx="1"/>
          </p:cNvCxnSpPr>
          <p:nvPr/>
        </p:nvCxnSpPr>
        <p:spPr>
          <a:xfrm>
            <a:off x="2745100" y="1484681"/>
            <a:ext cx="13029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2" name="Google Shape;942;p69"/>
          <p:cNvSpPr/>
          <p:nvPr/>
        </p:nvSpPr>
        <p:spPr>
          <a:xfrm>
            <a:off x="4230875" y="2439863"/>
            <a:ext cx="3506400" cy="1648500"/>
          </a:xfrm>
          <a:prstGeom prst="snip1Rect">
            <a:avLst>
              <a:gd fmla="val 16667" name="adj"/>
            </a:avLst>
          </a:prstGeom>
          <a:solidFill>
            <a:srgbClr val="FECA5D">
              <a:alpha val="46920"/>
            </a:srgbClr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Ex: 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Speed,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GPS,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Travel Distance,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Visit Time,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Interconnection Time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70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Dribble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How it works...</a:t>
            </a:r>
            <a:endParaRPr b="1" sz="2400"/>
          </a:p>
        </p:txBody>
      </p:sp>
      <p:sp>
        <p:nvSpPr>
          <p:cNvPr id="948" name="Google Shape;948;p70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9" name="Google Shape;949;p70"/>
          <p:cNvSpPr/>
          <p:nvPr/>
        </p:nvSpPr>
        <p:spPr>
          <a:xfrm>
            <a:off x="249100" y="1159931"/>
            <a:ext cx="2496000" cy="649500"/>
          </a:xfrm>
          <a:prstGeom prst="roundRect">
            <a:avLst>
              <a:gd fmla="val 16667" name="adj"/>
            </a:avLst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Start with a default timer scheme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50" name="Google Shape;950;p70"/>
          <p:cNvSpPr/>
          <p:nvPr/>
        </p:nvSpPr>
        <p:spPr>
          <a:xfrm>
            <a:off x="4047875" y="1159931"/>
            <a:ext cx="2496000" cy="649500"/>
          </a:xfrm>
          <a:prstGeom prst="roundRect">
            <a:avLst>
              <a:gd fmla="val 16667" name="adj"/>
            </a:avLst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Update mobility metrics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51" name="Google Shape;951;p70"/>
          <p:cNvSpPr/>
          <p:nvPr/>
        </p:nvSpPr>
        <p:spPr>
          <a:xfrm>
            <a:off x="4047875" y="2401031"/>
            <a:ext cx="2496000" cy="649500"/>
          </a:xfrm>
          <a:prstGeom prst="roundRect">
            <a:avLst>
              <a:gd fmla="val 16667" name="adj"/>
            </a:avLst>
          </a:prstGeom>
          <a:solidFill>
            <a:srgbClr val="7ECEFD"/>
          </a:solidFill>
          <a:ln cap="flat" cmpd="sng" w="76200">
            <a:solidFill>
              <a:srgbClr val="F202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Learning-based model to support decision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952" name="Google Shape;952;p70"/>
          <p:cNvCxnSpPr>
            <a:stCxn id="949" idx="3"/>
            <a:endCxn id="950" idx="1"/>
          </p:cNvCxnSpPr>
          <p:nvPr/>
        </p:nvCxnSpPr>
        <p:spPr>
          <a:xfrm>
            <a:off x="2745100" y="1484681"/>
            <a:ext cx="13029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3" name="Google Shape;953;p70"/>
          <p:cNvCxnSpPr>
            <a:stCxn id="950" idx="2"/>
            <a:endCxn id="951" idx="0"/>
          </p:cNvCxnSpPr>
          <p:nvPr/>
        </p:nvCxnSpPr>
        <p:spPr>
          <a:xfrm>
            <a:off x="5295875" y="1809431"/>
            <a:ext cx="0" cy="591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4" name="Google Shape;954;p70"/>
          <p:cNvSpPr/>
          <p:nvPr/>
        </p:nvSpPr>
        <p:spPr>
          <a:xfrm>
            <a:off x="787225" y="3124556"/>
            <a:ext cx="7389600" cy="1648500"/>
          </a:xfrm>
          <a:prstGeom prst="snip1Rect">
            <a:avLst>
              <a:gd fmla="val 16667" name="adj"/>
            </a:avLst>
          </a:prstGeom>
          <a:solidFill>
            <a:srgbClr val="FECA5D">
              <a:alpha val="46920"/>
            </a:srgbClr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We’ve tested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Supervised and unsupervised models 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But we have labeled data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Multi-Layer Perceptron classifier as learning algorithm</a:t>
            </a:r>
            <a:endParaRPr b="1" i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Introduction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Contextualization</a:t>
            </a:r>
            <a:endParaRPr sz="2400"/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893700" y="1373588"/>
            <a:ext cx="75870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Everyday objects have been connected to the Internet</a:t>
            </a:r>
            <a:endParaRPr/>
          </a:p>
          <a:p>
            <a:pPr indent="-381000" lvl="1" marL="914400" rtl="0" algn="just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/>
              <a:t>Wireless communication + Sensing + </a:t>
            </a:r>
            <a:r>
              <a:rPr lang="en" u="sng">
                <a:solidFill>
                  <a:srgbClr val="FF9715"/>
                </a:solidFill>
              </a:rPr>
              <a:t>Mobility</a:t>
            </a:r>
            <a:endParaRPr u="sng">
              <a:solidFill>
                <a:srgbClr val="FF9715"/>
              </a:solidFill>
            </a:endParaRPr>
          </a:p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1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Dribble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How it works...</a:t>
            </a:r>
            <a:endParaRPr b="1" sz="2400"/>
          </a:p>
        </p:txBody>
      </p:sp>
      <p:sp>
        <p:nvSpPr>
          <p:cNvPr id="960" name="Google Shape;960;p71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1" name="Google Shape;961;p71"/>
          <p:cNvSpPr/>
          <p:nvPr/>
        </p:nvSpPr>
        <p:spPr>
          <a:xfrm>
            <a:off x="88100" y="2268863"/>
            <a:ext cx="3959700" cy="2202600"/>
          </a:xfrm>
          <a:prstGeom prst="snip1Rect">
            <a:avLst>
              <a:gd fmla="val 16667" name="adj"/>
            </a:avLst>
          </a:prstGeom>
          <a:solidFill>
            <a:srgbClr val="FECA5D">
              <a:alpha val="46920"/>
            </a:srgbClr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b="1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Infrastructure (or almost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 static nodes)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✓"/>
            </a:pPr>
            <a:r>
              <a:rPr b="1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Trickle timer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b="1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Human behavior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 (assumes long stay position)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✓"/>
            </a:pPr>
            <a:r>
              <a:rPr b="1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Reverse TT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b="1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Non-human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 (high mobility)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✓"/>
            </a:pPr>
            <a:r>
              <a:rPr b="1" lang="en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Periodic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2" name="Google Shape;962;p71"/>
          <p:cNvSpPr/>
          <p:nvPr/>
        </p:nvSpPr>
        <p:spPr>
          <a:xfrm>
            <a:off x="249100" y="1159931"/>
            <a:ext cx="2496000" cy="649500"/>
          </a:xfrm>
          <a:prstGeom prst="roundRect">
            <a:avLst>
              <a:gd fmla="val 16667" name="adj"/>
            </a:avLst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Start with a default timer scheme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63" name="Google Shape;963;p71"/>
          <p:cNvSpPr/>
          <p:nvPr/>
        </p:nvSpPr>
        <p:spPr>
          <a:xfrm>
            <a:off x="4047875" y="1159931"/>
            <a:ext cx="2496000" cy="649500"/>
          </a:xfrm>
          <a:prstGeom prst="roundRect">
            <a:avLst>
              <a:gd fmla="val 16667" name="adj"/>
            </a:avLst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Update mobility metrics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64" name="Google Shape;964;p71"/>
          <p:cNvSpPr/>
          <p:nvPr/>
        </p:nvSpPr>
        <p:spPr>
          <a:xfrm>
            <a:off x="4047875" y="2401031"/>
            <a:ext cx="2496000" cy="649500"/>
          </a:xfrm>
          <a:prstGeom prst="roundRect">
            <a:avLst>
              <a:gd fmla="val 16667" name="adj"/>
            </a:avLst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Learning-based model to support decision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65" name="Google Shape;965;p71"/>
          <p:cNvSpPr/>
          <p:nvPr/>
        </p:nvSpPr>
        <p:spPr>
          <a:xfrm>
            <a:off x="4047875" y="3642131"/>
            <a:ext cx="2496000" cy="649500"/>
          </a:xfrm>
          <a:prstGeom prst="roundRect">
            <a:avLst>
              <a:gd fmla="val 16667" name="adj"/>
            </a:avLst>
          </a:prstGeom>
          <a:solidFill>
            <a:srgbClr val="7ECEFD"/>
          </a:solidFill>
          <a:ln cap="flat" cmpd="sng" w="76200">
            <a:solidFill>
              <a:srgbClr val="F202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Select a proper timer scheme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966" name="Google Shape;966;p71"/>
          <p:cNvCxnSpPr>
            <a:stCxn id="962" idx="3"/>
            <a:endCxn id="963" idx="1"/>
          </p:cNvCxnSpPr>
          <p:nvPr/>
        </p:nvCxnSpPr>
        <p:spPr>
          <a:xfrm>
            <a:off x="2745100" y="1484681"/>
            <a:ext cx="13029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7" name="Google Shape;967;p71"/>
          <p:cNvCxnSpPr>
            <a:stCxn id="963" idx="2"/>
            <a:endCxn id="964" idx="0"/>
          </p:cNvCxnSpPr>
          <p:nvPr/>
        </p:nvCxnSpPr>
        <p:spPr>
          <a:xfrm>
            <a:off x="5295875" y="1809431"/>
            <a:ext cx="0" cy="591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8" name="Google Shape;968;p71"/>
          <p:cNvCxnSpPr>
            <a:stCxn id="964" idx="2"/>
            <a:endCxn id="965" idx="0"/>
          </p:cNvCxnSpPr>
          <p:nvPr/>
        </p:nvCxnSpPr>
        <p:spPr>
          <a:xfrm>
            <a:off x="5295875" y="3050531"/>
            <a:ext cx="0" cy="591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2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Dribble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How it works...</a:t>
            </a:r>
            <a:endParaRPr b="1" sz="2400"/>
          </a:p>
        </p:txBody>
      </p:sp>
      <p:sp>
        <p:nvSpPr>
          <p:cNvPr id="974" name="Google Shape;974;p72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5" name="Google Shape;975;p72"/>
          <p:cNvSpPr/>
          <p:nvPr/>
        </p:nvSpPr>
        <p:spPr>
          <a:xfrm>
            <a:off x="249100" y="1159931"/>
            <a:ext cx="2496000" cy="649500"/>
          </a:xfrm>
          <a:prstGeom prst="roundRect">
            <a:avLst>
              <a:gd fmla="val 16667" name="adj"/>
            </a:avLst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Start with a default timer scheme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76" name="Google Shape;976;p72"/>
          <p:cNvSpPr/>
          <p:nvPr/>
        </p:nvSpPr>
        <p:spPr>
          <a:xfrm>
            <a:off x="4047875" y="1159931"/>
            <a:ext cx="2496000" cy="649500"/>
          </a:xfrm>
          <a:prstGeom prst="roundRect">
            <a:avLst>
              <a:gd fmla="val 16667" name="adj"/>
            </a:avLst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Update mobility metrics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77" name="Google Shape;977;p72"/>
          <p:cNvSpPr/>
          <p:nvPr/>
        </p:nvSpPr>
        <p:spPr>
          <a:xfrm>
            <a:off x="4047875" y="2401031"/>
            <a:ext cx="2496000" cy="649500"/>
          </a:xfrm>
          <a:prstGeom prst="roundRect">
            <a:avLst>
              <a:gd fmla="val 16667" name="adj"/>
            </a:avLst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Learning-based model to support decision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78" name="Google Shape;978;p72"/>
          <p:cNvSpPr/>
          <p:nvPr/>
        </p:nvSpPr>
        <p:spPr>
          <a:xfrm>
            <a:off x="4047875" y="3642131"/>
            <a:ext cx="2496000" cy="649500"/>
          </a:xfrm>
          <a:prstGeom prst="roundRect">
            <a:avLst>
              <a:gd fmla="val 16667" name="adj"/>
            </a:avLst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Select a proper timer scheme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79" name="Google Shape;979;p72"/>
          <p:cNvSpPr/>
          <p:nvPr/>
        </p:nvSpPr>
        <p:spPr>
          <a:xfrm>
            <a:off x="523450" y="2373750"/>
            <a:ext cx="2195700" cy="396000"/>
          </a:xfrm>
          <a:prstGeom prst="roundRect">
            <a:avLst>
              <a:gd fmla="val 16667" name="adj"/>
            </a:avLst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Sleep mode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80" name="Google Shape;980;p72"/>
          <p:cNvSpPr/>
          <p:nvPr/>
        </p:nvSpPr>
        <p:spPr>
          <a:xfrm>
            <a:off x="647650" y="3333994"/>
            <a:ext cx="1947300" cy="1340700"/>
          </a:xfrm>
          <a:prstGeom prst="diamond">
            <a:avLst/>
          </a:prstGeom>
          <a:solidFill>
            <a:srgbClr val="7ECEF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Motion Event?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981" name="Google Shape;981;p72"/>
          <p:cNvCxnSpPr>
            <a:stCxn id="975" idx="3"/>
            <a:endCxn id="976" idx="1"/>
          </p:cNvCxnSpPr>
          <p:nvPr/>
        </p:nvCxnSpPr>
        <p:spPr>
          <a:xfrm>
            <a:off x="2745100" y="1484681"/>
            <a:ext cx="13029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2" name="Google Shape;982;p72"/>
          <p:cNvCxnSpPr>
            <a:stCxn id="976" idx="2"/>
            <a:endCxn id="977" idx="0"/>
          </p:cNvCxnSpPr>
          <p:nvPr/>
        </p:nvCxnSpPr>
        <p:spPr>
          <a:xfrm>
            <a:off x="5295875" y="1809431"/>
            <a:ext cx="0" cy="591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3" name="Google Shape;983;p72"/>
          <p:cNvCxnSpPr>
            <a:stCxn id="977" idx="2"/>
            <a:endCxn id="978" idx="0"/>
          </p:cNvCxnSpPr>
          <p:nvPr/>
        </p:nvCxnSpPr>
        <p:spPr>
          <a:xfrm>
            <a:off x="5295875" y="3050531"/>
            <a:ext cx="0" cy="5916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4" name="Google Shape;984;p72"/>
          <p:cNvCxnSpPr>
            <a:stCxn id="978" idx="2"/>
            <a:endCxn id="980" idx="2"/>
          </p:cNvCxnSpPr>
          <p:nvPr/>
        </p:nvCxnSpPr>
        <p:spPr>
          <a:xfrm rot="5400000">
            <a:off x="3266975" y="2645831"/>
            <a:ext cx="383100" cy="3674700"/>
          </a:xfrm>
          <a:prstGeom prst="bentConnector3">
            <a:avLst>
              <a:gd fmla="val 146580" name="adj1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5" name="Google Shape;985;p72"/>
          <p:cNvCxnSpPr>
            <a:stCxn id="980" idx="3"/>
          </p:cNvCxnSpPr>
          <p:nvPr/>
        </p:nvCxnSpPr>
        <p:spPr>
          <a:xfrm flipH="1" rot="10800000">
            <a:off x="2594950" y="1823644"/>
            <a:ext cx="1488000" cy="21807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6" name="Google Shape;986;p72"/>
          <p:cNvCxnSpPr>
            <a:stCxn id="980" idx="1"/>
            <a:endCxn id="979" idx="1"/>
          </p:cNvCxnSpPr>
          <p:nvPr/>
        </p:nvCxnSpPr>
        <p:spPr>
          <a:xfrm rot="10800000">
            <a:off x="523450" y="2571844"/>
            <a:ext cx="124200" cy="1432500"/>
          </a:xfrm>
          <a:prstGeom prst="curvedConnector3">
            <a:avLst>
              <a:gd fmla="val 291727" name="adj1"/>
            </a:avLst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7" name="Google Shape;987;p72"/>
          <p:cNvCxnSpPr>
            <a:stCxn id="980" idx="0"/>
            <a:endCxn id="979" idx="2"/>
          </p:cNvCxnSpPr>
          <p:nvPr/>
        </p:nvCxnSpPr>
        <p:spPr>
          <a:xfrm rot="10800000">
            <a:off x="1621300" y="2769694"/>
            <a:ext cx="0" cy="5643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8" name="Google Shape;988;p72"/>
          <p:cNvSpPr/>
          <p:nvPr/>
        </p:nvSpPr>
        <p:spPr>
          <a:xfrm>
            <a:off x="2834513" y="2895141"/>
            <a:ext cx="882000" cy="31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</p:txBody>
      </p:sp>
      <p:sp>
        <p:nvSpPr>
          <p:cNvPr id="989" name="Google Shape;989;p72"/>
          <p:cNvSpPr/>
          <p:nvPr/>
        </p:nvSpPr>
        <p:spPr>
          <a:xfrm>
            <a:off x="1667113" y="3020569"/>
            <a:ext cx="882000" cy="31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73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Evaluation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Device mobility modelling</a:t>
            </a:r>
            <a:endParaRPr b="1" sz="4000"/>
          </a:p>
        </p:txBody>
      </p:sp>
      <p:sp>
        <p:nvSpPr>
          <p:cNvPr id="995" name="Google Shape;995;p73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6" name="Google Shape;996;p73"/>
          <p:cNvSpPr txBox="1"/>
          <p:nvPr/>
        </p:nvSpPr>
        <p:spPr>
          <a:xfrm>
            <a:off x="893700" y="1373588"/>
            <a:ext cx="75870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●"/>
            </a:pPr>
            <a:r>
              <a:rPr lang="en"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We use two mobility models</a:t>
            </a:r>
            <a:endParaRPr sz="3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Group  Regularity Mobility model (GRM)</a:t>
            </a:r>
            <a:endParaRPr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Human-like </a:t>
            </a:r>
            <a:endParaRPr sz="3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97" name="Google Shape;997;p73"/>
          <p:cNvGrpSpPr/>
          <p:nvPr/>
        </p:nvGrpSpPr>
        <p:grpSpPr>
          <a:xfrm>
            <a:off x="5497458" y="536067"/>
            <a:ext cx="3646541" cy="1365828"/>
            <a:chOff x="201150" y="3209519"/>
            <a:chExt cx="4704000" cy="2901079"/>
          </a:xfrm>
        </p:grpSpPr>
        <p:sp>
          <p:nvSpPr>
            <p:cNvPr id="998" name="Google Shape;998;p73"/>
            <p:cNvSpPr/>
            <p:nvPr/>
          </p:nvSpPr>
          <p:spPr>
            <a:xfrm>
              <a:off x="1181564" y="5492897"/>
              <a:ext cx="1695000" cy="6177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atrick Hand SC"/>
                  <a:ea typeface="Patrick Hand SC"/>
                  <a:cs typeface="Patrick Hand SC"/>
                  <a:sym typeface="Patrick Hand SC"/>
                </a:rPr>
                <a:t>Restaurant</a:t>
              </a:r>
              <a:endParaRPr sz="1800">
                <a:latin typeface="Patrick Hand SC"/>
                <a:ea typeface="Patrick Hand SC"/>
                <a:cs typeface="Patrick Hand SC"/>
                <a:sym typeface="Patrick Hand SC"/>
              </a:endParaRPr>
            </a:p>
          </p:txBody>
        </p:sp>
        <p:sp>
          <p:nvSpPr>
            <p:cNvPr id="999" name="Google Shape;999;p73"/>
            <p:cNvSpPr/>
            <p:nvPr/>
          </p:nvSpPr>
          <p:spPr>
            <a:xfrm>
              <a:off x="201150" y="4215200"/>
              <a:ext cx="1495200" cy="6177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atrick Hand SC"/>
                  <a:ea typeface="Patrick Hand SC"/>
                  <a:cs typeface="Patrick Hand SC"/>
                  <a:sym typeface="Patrick Hand SC"/>
                </a:rPr>
                <a:t>Home</a:t>
              </a:r>
              <a:endParaRPr sz="1800">
                <a:latin typeface="Patrick Hand SC"/>
                <a:ea typeface="Patrick Hand SC"/>
                <a:cs typeface="Patrick Hand SC"/>
                <a:sym typeface="Patrick Hand SC"/>
              </a:endParaRPr>
            </a:p>
          </p:txBody>
        </p:sp>
        <p:sp>
          <p:nvSpPr>
            <p:cNvPr id="1000" name="Google Shape;1000;p73"/>
            <p:cNvSpPr/>
            <p:nvPr/>
          </p:nvSpPr>
          <p:spPr>
            <a:xfrm>
              <a:off x="2433700" y="4215200"/>
              <a:ext cx="1495200" cy="6177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atrick Hand SC"/>
                  <a:ea typeface="Patrick Hand SC"/>
                  <a:cs typeface="Patrick Hand SC"/>
                  <a:sym typeface="Patrick Hand SC"/>
                </a:rPr>
                <a:t>Work</a:t>
              </a:r>
              <a:endParaRPr sz="1800">
                <a:latin typeface="Patrick Hand SC"/>
                <a:ea typeface="Patrick Hand SC"/>
                <a:cs typeface="Patrick Hand SC"/>
                <a:sym typeface="Patrick Hand SC"/>
              </a:endParaRPr>
            </a:p>
          </p:txBody>
        </p:sp>
        <p:cxnSp>
          <p:nvCxnSpPr>
            <p:cNvPr id="1001" name="Google Shape;1001;p73"/>
            <p:cNvCxnSpPr>
              <a:stCxn id="999" idx="0"/>
              <a:endCxn id="1000" idx="0"/>
            </p:cNvCxnSpPr>
            <p:nvPr/>
          </p:nvCxnSpPr>
          <p:spPr>
            <a:xfrm flipH="1" rot="-5400000">
              <a:off x="2064450" y="3099500"/>
              <a:ext cx="1200" cy="2232600"/>
            </a:xfrm>
            <a:prstGeom prst="bentConnector3">
              <a:avLst>
                <a:gd fmla="val -42144526" name="adj1"/>
              </a:avLst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002" name="Google Shape;1002;p73"/>
            <p:cNvCxnSpPr>
              <a:stCxn id="1000" idx="3"/>
              <a:endCxn id="998" idx="3"/>
            </p:cNvCxnSpPr>
            <p:nvPr/>
          </p:nvCxnSpPr>
          <p:spPr>
            <a:xfrm flipH="1">
              <a:off x="2876500" y="4524050"/>
              <a:ext cx="1052400" cy="1277700"/>
            </a:xfrm>
            <a:prstGeom prst="bentConnector3">
              <a:avLst>
                <a:gd fmla="val -29197" name="adj1"/>
              </a:avLst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003" name="Google Shape;1003;p73"/>
            <p:cNvCxnSpPr>
              <a:stCxn id="998" idx="0"/>
              <a:endCxn id="1000" idx="2"/>
            </p:cNvCxnSpPr>
            <p:nvPr/>
          </p:nvCxnSpPr>
          <p:spPr>
            <a:xfrm rot="-5400000">
              <a:off x="2275214" y="4586747"/>
              <a:ext cx="660000" cy="11523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004" name="Google Shape;1004;p73"/>
            <p:cNvCxnSpPr>
              <a:stCxn id="1000" idx="1"/>
              <a:endCxn id="999" idx="3"/>
            </p:cNvCxnSpPr>
            <p:nvPr/>
          </p:nvCxnSpPr>
          <p:spPr>
            <a:xfrm flipH="1">
              <a:off x="1696300" y="4524050"/>
              <a:ext cx="737400" cy="1200"/>
            </a:xfrm>
            <a:prstGeom prst="bentConnector3">
              <a:avLst>
                <a:gd fmla="val 50017" name="adj1"/>
              </a:avLst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005" name="Google Shape;1005;p73"/>
            <p:cNvSpPr txBox="1"/>
            <p:nvPr/>
          </p:nvSpPr>
          <p:spPr>
            <a:xfrm>
              <a:off x="974647" y="3209519"/>
              <a:ext cx="666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aleway"/>
                  <a:ea typeface="Raleway"/>
                  <a:cs typeface="Raleway"/>
                  <a:sym typeface="Raleway"/>
                </a:rPr>
                <a:t>(1)</a:t>
              </a:r>
              <a:endParaRPr sz="20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06" name="Google Shape;1006;p73"/>
            <p:cNvSpPr txBox="1"/>
            <p:nvPr/>
          </p:nvSpPr>
          <p:spPr>
            <a:xfrm>
              <a:off x="4238850" y="4415000"/>
              <a:ext cx="666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aleway"/>
                  <a:ea typeface="Raleway"/>
                  <a:cs typeface="Raleway"/>
                  <a:sym typeface="Raleway"/>
                </a:rPr>
                <a:t>(2)</a:t>
              </a:r>
              <a:endParaRPr sz="20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07" name="Google Shape;1007;p73"/>
            <p:cNvSpPr txBox="1"/>
            <p:nvPr/>
          </p:nvSpPr>
          <p:spPr>
            <a:xfrm>
              <a:off x="1924960" y="4538038"/>
              <a:ext cx="666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aleway"/>
                  <a:ea typeface="Raleway"/>
                  <a:cs typeface="Raleway"/>
                  <a:sym typeface="Raleway"/>
                </a:rPr>
                <a:t>(3)</a:t>
              </a:r>
              <a:endParaRPr sz="20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08" name="Google Shape;1008;p73"/>
            <p:cNvSpPr txBox="1"/>
            <p:nvPr/>
          </p:nvSpPr>
          <p:spPr>
            <a:xfrm>
              <a:off x="1894091" y="3875745"/>
              <a:ext cx="666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aleway"/>
                  <a:ea typeface="Raleway"/>
                  <a:cs typeface="Raleway"/>
                  <a:sym typeface="Raleway"/>
                </a:rPr>
                <a:t>(4)</a:t>
              </a:r>
              <a:endParaRPr sz="20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74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Evaluation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Device mobility modelling</a:t>
            </a:r>
            <a:endParaRPr u="sng"/>
          </a:p>
        </p:txBody>
      </p:sp>
      <p:sp>
        <p:nvSpPr>
          <p:cNvPr id="1014" name="Google Shape;1014;p74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5" name="Google Shape;1015;p74"/>
          <p:cNvSpPr txBox="1"/>
          <p:nvPr/>
        </p:nvSpPr>
        <p:spPr>
          <a:xfrm>
            <a:off x="893700" y="1373588"/>
            <a:ext cx="75870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●"/>
            </a:pPr>
            <a:r>
              <a:rPr lang="en"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We use two mobility models</a:t>
            </a:r>
            <a:endParaRPr sz="3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Group  Regularity Mobility model (GRM)</a:t>
            </a:r>
            <a:endParaRPr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Human-like </a:t>
            </a:r>
            <a:endParaRPr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Cyclical Random Waypoint Mobility Model  (CRWP)</a:t>
            </a:r>
            <a:endParaRPr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Non-human</a:t>
            </a:r>
            <a:endParaRPr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16" name="Google Shape;1016;p74"/>
          <p:cNvGrpSpPr/>
          <p:nvPr/>
        </p:nvGrpSpPr>
        <p:grpSpPr>
          <a:xfrm>
            <a:off x="5497458" y="536067"/>
            <a:ext cx="3646541" cy="1365828"/>
            <a:chOff x="201150" y="3209519"/>
            <a:chExt cx="4704000" cy="2901079"/>
          </a:xfrm>
        </p:grpSpPr>
        <p:sp>
          <p:nvSpPr>
            <p:cNvPr id="1017" name="Google Shape;1017;p74"/>
            <p:cNvSpPr/>
            <p:nvPr/>
          </p:nvSpPr>
          <p:spPr>
            <a:xfrm>
              <a:off x="1181564" y="5492897"/>
              <a:ext cx="1695000" cy="6177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atrick Hand SC"/>
                  <a:ea typeface="Patrick Hand SC"/>
                  <a:cs typeface="Patrick Hand SC"/>
                  <a:sym typeface="Patrick Hand SC"/>
                </a:rPr>
                <a:t>Restaurant</a:t>
              </a:r>
              <a:endParaRPr sz="1800">
                <a:latin typeface="Patrick Hand SC"/>
                <a:ea typeface="Patrick Hand SC"/>
                <a:cs typeface="Patrick Hand SC"/>
                <a:sym typeface="Patrick Hand SC"/>
              </a:endParaRPr>
            </a:p>
          </p:txBody>
        </p:sp>
        <p:sp>
          <p:nvSpPr>
            <p:cNvPr id="1018" name="Google Shape;1018;p74"/>
            <p:cNvSpPr/>
            <p:nvPr/>
          </p:nvSpPr>
          <p:spPr>
            <a:xfrm>
              <a:off x="201150" y="4215200"/>
              <a:ext cx="1495200" cy="6177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atrick Hand SC"/>
                  <a:ea typeface="Patrick Hand SC"/>
                  <a:cs typeface="Patrick Hand SC"/>
                  <a:sym typeface="Patrick Hand SC"/>
                </a:rPr>
                <a:t>Home</a:t>
              </a:r>
              <a:endParaRPr sz="1800">
                <a:latin typeface="Patrick Hand SC"/>
                <a:ea typeface="Patrick Hand SC"/>
                <a:cs typeface="Patrick Hand SC"/>
                <a:sym typeface="Patrick Hand SC"/>
              </a:endParaRPr>
            </a:p>
          </p:txBody>
        </p:sp>
        <p:sp>
          <p:nvSpPr>
            <p:cNvPr id="1019" name="Google Shape;1019;p74"/>
            <p:cNvSpPr/>
            <p:nvPr/>
          </p:nvSpPr>
          <p:spPr>
            <a:xfrm>
              <a:off x="2433700" y="4215200"/>
              <a:ext cx="1495200" cy="6177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atrick Hand SC"/>
                  <a:ea typeface="Patrick Hand SC"/>
                  <a:cs typeface="Patrick Hand SC"/>
                  <a:sym typeface="Patrick Hand SC"/>
                </a:rPr>
                <a:t>Work</a:t>
              </a:r>
              <a:endParaRPr sz="1800">
                <a:latin typeface="Patrick Hand SC"/>
                <a:ea typeface="Patrick Hand SC"/>
                <a:cs typeface="Patrick Hand SC"/>
                <a:sym typeface="Patrick Hand SC"/>
              </a:endParaRPr>
            </a:p>
          </p:txBody>
        </p:sp>
        <p:cxnSp>
          <p:nvCxnSpPr>
            <p:cNvPr id="1020" name="Google Shape;1020;p74"/>
            <p:cNvCxnSpPr>
              <a:stCxn id="1018" idx="0"/>
              <a:endCxn id="1019" idx="0"/>
            </p:cNvCxnSpPr>
            <p:nvPr/>
          </p:nvCxnSpPr>
          <p:spPr>
            <a:xfrm flipH="1" rot="-5400000">
              <a:off x="2064450" y="3099500"/>
              <a:ext cx="1200" cy="2232600"/>
            </a:xfrm>
            <a:prstGeom prst="bentConnector3">
              <a:avLst>
                <a:gd fmla="val -42144526" name="adj1"/>
              </a:avLst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021" name="Google Shape;1021;p74"/>
            <p:cNvCxnSpPr>
              <a:stCxn id="1019" idx="3"/>
              <a:endCxn id="1017" idx="3"/>
            </p:cNvCxnSpPr>
            <p:nvPr/>
          </p:nvCxnSpPr>
          <p:spPr>
            <a:xfrm flipH="1">
              <a:off x="2876500" y="4524050"/>
              <a:ext cx="1052400" cy="1277700"/>
            </a:xfrm>
            <a:prstGeom prst="bentConnector3">
              <a:avLst>
                <a:gd fmla="val -29197" name="adj1"/>
              </a:avLst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022" name="Google Shape;1022;p74"/>
            <p:cNvCxnSpPr>
              <a:stCxn id="1017" idx="0"/>
              <a:endCxn id="1019" idx="2"/>
            </p:cNvCxnSpPr>
            <p:nvPr/>
          </p:nvCxnSpPr>
          <p:spPr>
            <a:xfrm rot="-5400000">
              <a:off x="2275214" y="4586747"/>
              <a:ext cx="660000" cy="11523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023" name="Google Shape;1023;p74"/>
            <p:cNvCxnSpPr>
              <a:stCxn id="1019" idx="1"/>
              <a:endCxn id="1018" idx="3"/>
            </p:cNvCxnSpPr>
            <p:nvPr/>
          </p:nvCxnSpPr>
          <p:spPr>
            <a:xfrm flipH="1">
              <a:off x="1696300" y="4524050"/>
              <a:ext cx="737400" cy="1200"/>
            </a:xfrm>
            <a:prstGeom prst="bentConnector3">
              <a:avLst>
                <a:gd fmla="val 50017" name="adj1"/>
              </a:avLst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024" name="Google Shape;1024;p74"/>
            <p:cNvSpPr txBox="1"/>
            <p:nvPr/>
          </p:nvSpPr>
          <p:spPr>
            <a:xfrm>
              <a:off x="974647" y="3209519"/>
              <a:ext cx="666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aleway"/>
                  <a:ea typeface="Raleway"/>
                  <a:cs typeface="Raleway"/>
                  <a:sym typeface="Raleway"/>
                </a:rPr>
                <a:t>(1)</a:t>
              </a:r>
              <a:endParaRPr sz="20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25" name="Google Shape;1025;p74"/>
            <p:cNvSpPr txBox="1"/>
            <p:nvPr/>
          </p:nvSpPr>
          <p:spPr>
            <a:xfrm>
              <a:off x="4238850" y="4415000"/>
              <a:ext cx="666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aleway"/>
                  <a:ea typeface="Raleway"/>
                  <a:cs typeface="Raleway"/>
                  <a:sym typeface="Raleway"/>
                </a:rPr>
                <a:t>(2)</a:t>
              </a:r>
              <a:endParaRPr sz="20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26" name="Google Shape;1026;p74"/>
            <p:cNvSpPr txBox="1"/>
            <p:nvPr/>
          </p:nvSpPr>
          <p:spPr>
            <a:xfrm>
              <a:off x="1924960" y="4538038"/>
              <a:ext cx="666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aleway"/>
                  <a:ea typeface="Raleway"/>
                  <a:cs typeface="Raleway"/>
                  <a:sym typeface="Raleway"/>
                </a:rPr>
                <a:t>(3)</a:t>
              </a:r>
              <a:endParaRPr sz="20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27" name="Google Shape;1027;p74"/>
            <p:cNvSpPr txBox="1"/>
            <p:nvPr/>
          </p:nvSpPr>
          <p:spPr>
            <a:xfrm>
              <a:off x="1894091" y="3875745"/>
              <a:ext cx="666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aleway"/>
                  <a:ea typeface="Raleway"/>
                  <a:cs typeface="Raleway"/>
                  <a:sym typeface="Raleway"/>
                </a:rPr>
                <a:t>(4)</a:t>
              </a:r>
              <a:endParaRPr sz="20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028" name="Google Shape;102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25" y="2847825"/>
            <a:ext cx="985463" cy="1155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75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Evaluation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Device mobility modelling</a:t>
            </a:r>
            <a:endParaRPr b="1" sz="2400"/>
          </a:p>
        </p:txBody>
      </p:sp>
      <p:sp>
        <p:nvSpPr>
          <p:cNvPr id="1034" name="Google Shape;1034;p75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5" name="Google Shape;1035;p75"/>
          <p:cNvSpPr txBox="1"/>
          <p:nvPr/>
        </p:nvSpPr>
        <p:spPr>
          <a:xfrm>
            <a:off x="893700" y="1373588"/>
            <a:ext cx="75870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●"/>
            </a:pPr>
            <a:r>
              <a:rPr lang="en"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We use two mobility models</a:t>
            </a:r>
            <a:endParaRPr sz="3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Group  Regularity Mobility model (GRM)</a:t>
            </a:r>
            <a:endParaRPr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Human-like </a:t>
            </a:r>
            <a:endParaRPr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Cyclical Random Waypoint Mobility Model  (CRWP)</a:t>
            </a:r>
            <a:endParaRPr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</a:pPr>
            <a:r>
              <a:rPr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Non-human</a:t>
            </a:r>
            <a:endParaRPr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●"/>
            </a:pPr>
            <a:r>
              <a:rPr lang="en"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Some static nodes to represent the infrastructure</a:t>
            </a:r>
            <a:endParaRPr sz="3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36" name="Google Shape;1036;p75"/>
          <p:cNvGrpSpPr/>
          <p:nvPr/>
        </p:nvGrpSpPr>
        <p:grpSpPr>
          <a:xfrm>
            <a:off x="5497458" y="536067"/>
            <a:ext cx="3646541" cy="1365828"/>
            <a:chOff x="201150" y="3209519"/>
            <a:chExt cx="4704000" cy="2901079"/>
          </a:xfrm>
        </p:grpSpPr>
        <p:sp>
          <p:nvSpPr>
            <p:cNvPr id="1037" name="Google Shape;1037;p75"/>
            <p:cNvSpPr/>
            <p:nvPr/>
          </p:nvSpPr>
          <p:spPr>
            <a:xfrm>
              <a:off x="1181564" y="5492897"/>
              <a:ext cx="1695000" cy="6177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atrick Hand SC"/>
                  <a:ea typeface="Patrick Hand SC"/>
                  <a:cs typeface="Patrick Hand SC"/>
                  <a:sym typeface="Patrick Hand SC"/>
                </a:rPr>
                <a:t>Restaurant</a:t>
              </a:r>
              <a:endParaRPr sz="1800">
                <a:latin typeface="Patrick Hand SC"/>
                <a:ea typeface="Patrick Hand SC"/>
                <a:cs typeface="Patrick Hand SC"/>
                <a:sym typeface="Patrick Hand SC"/>
              </a:endParaRPr>
            </a:p>
          </p:txBody>
        </p:sp>
        <p:sp>
          <p:nvSpPr>
            <p:cNvPr id="1038" name="Google Shape;1038;p75"/>
            <p:cNvSpPr/>
            <p:nvPr/>
          </p:nvSpPr>
          <p:spPr>
            <a:xfrm>
              <a:off x="201150" y="4215200"/>
              <a:ext cx="1495200" cy="6177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atrick Hand SC"/>
                  <a:ea typeface="Patrick Hand SC"/>
                  <a:cs typeface="Patrick Hand SC"/>
                  <a:sym typeface="Patrick Hand SC"/>
                </a:rPr>
                <a:t>Home</a:t>
              </a:r>
              <a:endParaRPr sz="1800">
                <a:latin typeface="Patrick Hand SC"/>
                <a:ea typeface="Patrick Hand SC"/>
                <a:cs typeface="Patrick Hand SC"/>
                <a:sym typeface="Patrick Hand SC"/>
              </a:endParaRPr>
            </a:p>
          </p:txBody>
        </p:sp>
        <p:sp>
          <p:nvSpPr>
            <p:cNvPr id="1039" name="Google Shape;1039;p75"/>
            <p:cNvSpPr/>
            <p:nvPr/>
          </p:nvSpPr>
          <p:spPr>
            <a:xfrm>
              <a:off x="2433700" y="4215200"/>
              <a:ext cx="1495200" cy="617700"/>
            </a:xfrm>
            <a:prstGeom prst="roundRect">
              <a:avLst>
                <a:gd fmla="val 16667" name="adj"/>
              </a:avLst>
            </a:prstGeom>
            <a:solidFill>
              <a:srgbClr val="CCCCCC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Patrick Hand SC"/>
                  <a:ea typeface="Patrick Hand SC"/>
                  <a:cs typeface="Patrick Hand SC"/>
                  <a:sym typeface="Patrick Hand SC"/>
                </a:rPr>
                <a:t>Work</a:t>
              </a:r>
              <a:endParaRPr sz="1800">
                <a:latin typeface="Patrick Hand SC"/>
                <a:ea typeface="Patrick Hand SC"/>
                <a:cs typeface="Patrick Hand SC"/>
                <a:sym typeface="Patrick Hand SC"/>
              </a:endParaRPr>
            </a:p>
          </p:txBody>
        </p:sp>
        <p:cxnSp>
          <p:nvCxnSpPr>
            <p:cNvPr id="1040" name="Google Shape;1040;p75"/>
            <p:cNvCxnSpPr>
              <a:stCxn id="1038" idx="0"/>
              <a:endCxn id="1039" idx="0"/>
            </p:cNvCxnSpPr>
            <p:nvPr/>
          </p:nvCxnSpPr>
          <p:spPr>
            <a:xfrm flipH="1" rot="-5400000">
              <a:off x="2064450" y="3099500"/>
              <a:ext cx="1200" cy="2232600"/>
            </a:xfrm>
            <a:prstGeom prst="bentConnector3">
              <a:avLst>
                <a:gd fmla="val -42144526" name="adj1"/>
              </a:avLst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041" name="Google Shape;1041;p75"/>
            <p:cNvCxnSpPr>
              <a:stCxn id="1039" idx="3"/>
              <a:endCxn id="1037" idx="3"/>
            </p:cNvCxnSpPr>
            <p:nvPr/>
          </p:nvCxnSpPr>
          <p:spPr>
            <a:xfrm flipH="1">
              <a:off x="2876500" y="4524050"/>
              <a:ext cx="1052400" cy="1277700"/>
            </a:xfrm>
            <a:prstGeom prst="bentConnector3">
              <a:avLst>
                <a:gd fmla="val -29197" name="adj1"/>
              </a:avLst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042" name="Google Shape;1042;p75"/>
            <p:cNvCxnSpPr>
              <a:stCxn id="1037" idx="0"/>
              <a:endCxn id="1039" idx="2"/>
            </p:cNvCxnSpPr>
            <p:nvPr/>
          </p:nvCxnSpPr>
          <p:spPr>
            <a:xfrm rot="-5400000">
              <a:off x="2275214" y="4586747"/>
              <a:ext cx="660000" cy="11523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043" name="Google Shape;1043;p75"/>
            <p:cNvCxnSpPr>
              <a:stCxn id="1039" idx="1"/>
              <a:endCxn id="1038" idx="3"/>
            </p:cNvCxnSpPr>
            <p:nvPr/>
          </p:nvCxnSpPr>
          <p:spPr>
            <a:xfrm flipH="1">
              <a:off x="1696300" y="4524050"/>
              <a:ext cx="737400" cy="1200"/>
            </a:xfrm>
            <a:prstGeom prst="bentConnector3">
              <a:avLst>
                <a:gd fmla="val 50017" name="adj1"/>
              </a:avLst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044" name="Google Shape;1044;p75"/>
            <p:cNvSpPr txBox="1"/>
            <p:nvPr/>
          </p:nvSpPr>
          <p:spPr>
            <a:xfrm>
              <a:off x="974647" y="3209519"/>
              <a:ext cx="666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aleway"/>
                  <a:ea typeface="Raleway"/>
                  <a:cs typeface="Raleway"/>
                  <a:sym typeface="Raleway"/>
                </a:rPr>
                <a:t>(1)</a:t>
              </a:r>
              <a:endParaRPr sz="20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45" name="Google Shape;1045;p75"/>
            <p:cNvSpPr txBox="1"/>
            <p:nvPr/>
          </p:nvSpPr>
          <p:spPr>
            <a:xfrm>
              <a:off x="4238850" y="4415000"/>
              <a:ext cx="666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aleway"/>
                  <a:ea typeface="Raleway"/>
                  <a:cs typeface="Raleway"/>
                  <a:sym typeface="Raleway"/>
                </a:rPr>
                <a:t>(2)</a:t>
              </a:r>
              <a:endParaRPr sz="20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46" name="Google Shape;1046;p75"/>
            <p:cNvSpPr txBox="1"/>
            <p:nvPr/>
          </p:nvSpPr>
          <p:spPr>
            <a:xfrm>
              <a:off x="1924960" y="4538038"/>
              <a:ext cx="666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aleway"/>
                  <a:ea typeface="Raleway"/>
                  <a:cs typeface="Raleway"/>
                  <a:sym typeface="Raleway"/>
                </a:rPr>
                <a:t>(3)</a:t>
              </a:r>
              <a:endParaRPr sz="20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47" name="Google Shape;1047;p75"/>
            <p:cNvSpPr txBox="1"/>
            <p:nvPr/>
          </p:nvSpPr>
          <p:spPr>
            <a:xfrm>
              <a:off x="1894091" y="3875745"/>
              <a:ext cx="666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Raleway"/>
                  <a:ea typeface="Raleway"/>
                  <a:cs typeface="Raleway"/>
                  <a:sym typeface="Raleway"/>
                </a:rPr>
                <a:t>(4)</a:t>
              </a:r>
              <a:endParaRPr sz="20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048" name="Google Shape;104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25" y="2847825"/>
            <a:ext cx="985463" cy="1155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76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4" name="Google Shape;1054;p76"/>
          <p:cNvSpPr/>
          <p:nvPr/>
        </p:nvSpPr>
        <p:spPr>
          <a:xfrm>
            <a:off x="1814100" y="906619"/>
            <a:ext cx="5515800" cy="3525300"/>
          </a:xfrm>
          <a:prstGeom prst="rect">
            <a:avLst/>
          </a:prstGeom>
          <a:solidFill>
            <a:srgbClr val="FECA5D">
              <a:alpha val="46920"/>
            </a:srgbClr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5" name="Google Shape;1055;p76"/>
          <p:cNvGrpSpPr/>
          <p:nvPr/>
        </p:nvGrpSpPr>
        <p:grpSpPr>
          <a:xfrm>
            <a:off x="1808488" y="4544531"/>
            <a:ext cx="5527025" cy="313425"/>
            <a:chOff x="1802875" y="6330900"/>
            <a:chExt cx="5527025" cy="417900"/>
          </a:xfrm>
        </p:grpSpPr>
        <p:cxnSp>
          <p:nvCxnSpPr>
            <p:cNvPr id="1056" name="Google Shape;1056;p76"/>
            <p:cNvCxnSpPr/>
            <p:nvPr/>
          </p:nvCxnSpPr>
          <p:spPr>
            <a:xfrm>
              <a:off x="1802875" y="6539850"/>
              <a:ext cx="2103300" cy="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7" name="Google Shape;1057;p76"/>
            <p:cNvCxnSpPr/>
            <p:nvPr/>
          </p:nvCxnSpPr>
          <p:spPr>
            <a:xfrm>
              <a:off x="5226600" y="6539850"/>
              <a:ext cx="2103300" cy="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8" name="Google Shape;1058;p76"/>
            <p:cNvSpPr txBox="1"/>
            <p:nvPr/>
          </p:nvSpPr>
          <p:spPr>
            <a:xfrm>
              <a:off x="3956638" y="6330900"/>
              <a:ext cx="12195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Lato"/>
                  <a:ea typeface="Lato"/>
                  <a:cs typeface="Lato"/>
                  <a:sym typeface="Lato"/>
                </a:rPr>
                <a:t>1500 m</a:t>
              </a:r>
              <a:endParaRPr sz="2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59" name="Google Shape;1059;p76"/>
          <p:cNvGrpSpPr/>
          <p:nvPr/>
        </p:nvGrpSpPr>
        <p:grpSpPr>
          <a:xfrm>
            <a:off x="2088000" y="1264050"/>
            <a:ext cx="4968000" cy="2811844"/>
            <a:chOff x="1949925" y="1777750"/>
            <a:chExt cx="4968000" cy="3749125"/>
          </a:xfrm>
        </p:grpSpPr>
        <p:sp>
          <p:nvSpPr>
            <p:cNvPr id="1060" name="Google Shape;1060;p76"/>
            <p:cNvSpPr/>
            <p:nvPr/>
          </p:nvSpPr>
          <p:spPr>
            <a:xfrm>
              <a:off x="27396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76"/>
            <p:cNvSpPr/>
            <p:nvPr/>
          </p:nvSpPr>
          <p:spPr>
            <a:xfrm>
              <a:off x="35293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76"/>
            <p:cNvSpPr/>
            <p:nvPr/>
          </p:nvSpPr>
          <p:spPr>
            <a:xfrm>
              <a:off x="43190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76"/>
            <p:cNvSpPr/>
            <p:nvPr/>
          </p:nvSpPr>
          <p:spPr>
            <a:xfrm>
              <a:off x="27396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6"/>
            <p:cNvSpPr/>
            <p:nvPr/>
          </p:nvSpPr>
          <p:spPr>
            <a:xfrm>
              <a:off x="35293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6"/>
            <p:cNvSpPr/>
            <p:nvPr/>
          </p:nvSpPr>
          <p:spPr>
            <a:xfrm>
              <a:off x="19499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76"/>
            <p:cNvSpPr/>
            <p:nvPr/>
          </p:nvSpPr>
          <p:spPr>
            <a:xfrm>
              <a:off x="51087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76"/>
            <p:cNvSpPr/>
            <p:nvPr/>
          </p:nvSpPr>
          <p:spPr>
            <a:xfrm>
              <a:off x="58984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76"/>
            <p:cNvSpPr/>
            <p:nvPr/>
          </p:nvSpPr>
          <p:spPr>
            <a:xfrm>
              <a:off x="66881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6"/>
            <p:cNvSpPr/>
            <p:nvPr/>
          </p:nvSpPr>
          <p:spPr>
            <a:xfrm>
              <a:off x="43190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76"/>
            <p:cNvSpPr/>
            <p:nvPr/>
          </p:nvSpPr>
          <p:spPr>
            <a:xfrm>
              <a:off x="51087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76"/>
            <p:cNvSpPr/>
            <p:nvPr/>
          </p:nvSpPr>
          <p:spPr>
            <a:xfrm>
              <a:off x="58984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6"/>
            <p:cNvSpPr/>
            <p:nvPr/>
          </p:nvSpPr>
          <p:spPr>
            <a:xfrm>
              <a:off x="6688125" y="23007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6"/>
            <p:cNvSpPr/>
            <p:nvPr/>
          </p:nvSpPr>
          <p:spPr>
            <a:xfrm>
              <a:off x="19499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76"/>
            <p:cNvSpPr/>
            <p:nvPr/>
          </p:nvSpPr>
          <p:spPr>
            <a:xfrm>
              <a:off x="19499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6"/>
            <p:cNvSpPr/>
            <p:nvPr/>
          </p:nvSpPr>
          <p:spPr>
            <a:xfrm>
              <a:off x="27396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6"/>
            <p:cNvSpPr/>
            <p:nvPr/>
          </p:nvSpPr>
          <p:spPr>
            <a:xfrm>
              <a:off x="35293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6"/>
            <p:cNvSpPr/>
            <p:nvPr/>
          </p:nvSpPr>
          <p:spPr>
            <a:xfrm>
              <a:off x="43190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76"/>
            <p:cNvSpPr/>
            <p:nvPr/>
          </p:nvSpPr>
          <p:spPr>
            <a:xfrm>
              <a:off x="51087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76"/>
            <p:cNvSpPr/>
            <p:nvPr/>
          </p:nvSpPr>
          <p:spPr>
            <a:xfrm>
              <a:off x="58984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6"/>
            <p:cNvSpPr/>
            <p:nvPr/>
          </p:nvSpPr>
          <p:spPr>
            <a:xfrm>
              <a:off x="66881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6"/>
            <p:cNvSpPr/>
            <p:nvPr/>
          </p:nvSpPr>
          <p:spPr>
            <a:xfrm>
              <a:off x="27396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6"/>
            <p:cNvSpPr/>
            <p:nvPr/>
          </p:nvSpPr>
          <p:spPr>
            <a:xfrm>
              <a:off x="35293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76"/>
            <p:cNvSpPr/>
            <p:nvPr/>
          </p:nvSpPr>
          <p:spPr>
            <a:xfrm>
              <a:off x="43190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6"/>
            <p:cNvSpPr/>
            <p:nvPr/>
          </p:nvSpPr>
          <p:spPr>
            <a:xfrm>
              <a:off x="27396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6"/>
            <p:cNvSpPr/>
            <p:nvPr/>
          </p:nvSpPr>
          <p:spPr>
            <a:xfrm>
              <a:off x="35293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6"/>
            <p:cNvSpPr/>
            <p:nvPr/>
          </p:nvSpPr>
          <p:spPr>
            <a:xfrm>
              <a:off x="19499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76"/>
            <p:cNvSpPr/>
            <p:nvPr/>
          </p:nvSpPr>
          <p:spPr>
            <a:xfrm>
              <a:off x="51087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76"/>
            <p:cNvSpPr/>
            <p:nvPr/>
          </p:nvSpPr>
          <p:spPr>
            <a:xfrm>
              <a:off x="58984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6"/>
            <p:cNvSpPr/>
            <p:nvPr/>
          </p:nvSpPr>
          <p:spPr>
            <a:xfrm>
              <a:off x="66881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76"/>
            <p:cNvSpPr/>
            <p:nvPr/>
          </p:nvSpPr>
          <p:spPr>
            <a:xfrm>
              <a:off x="43190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6"/>
            <p:cNvSpPr/>
            <p:nvPr/>
          </p:nvSpPr>
          <p:spPr>
            <a:xfrm>
              <a:off x="51087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6"/>
            <p:cNvSpPr/>
            <p:nvPr/>
          </p:nvSpPr>
          <p:spPr>
            <a:xfrm>
              <a:off x="58984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6"/>
            <p:cNvSpPr/>
            <p:nvPr/>
          </p:nvSpPr>
          <p:spPr>
            <a:xfrm>
              <a:off x="6688125" y="4000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6"/>
            <p:cNvSpPr/>
            <p:nvPr/>
          </p:nvSpPr>
          <p:spPr>
            <a:xfrm>
              <a:off x="19499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76"/>
            <p:cNvSpPr/>
            <p:nvPr/>
          </p:nvSpPr>
          <p:spPr>
            <a:xfrm>
              <a:off x="19499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76"/>
            <p:cNvSpPr/>
            <p:nvPr/>
          </p:nvSpPr>
          <p:spPr>
            <a:xfrm>
              <a:off x="27396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76"/>
            <p:cNvSpPr/>
            <p:nvPr/>
          </p:nvSpPr>
          <p:spPr>
            <a:xfrm>
              <a:off x="35293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76"/>
            <p:cNvSpPr/>
            <p:nvPr/>
          </p:nvSpPr>
          <p:spPr>
            <a:xfrm>
              <a:off x="43190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6"/>
            <p:cNvSpPr/>
            <p:nvPr/>
          </p:nvSpPr>
          <p:spPr>
            <a:xfrm>
              <a:off x="51087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6"/>
            <p:cNvSpPr/>
            <p:nvPr/>
          </p:nvSpPr>
          <p:spPr>
            <a:xfrm>
              <a:off x="58984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6"/>
            <p:cNvSpPr/>
            <p:nvPr/>
          </p:nvSpPr>
          <p:spPr>
            <a:xfrm>
              <a:off x="66881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6"/>
            <p:cNvSpPr/>
            <p:nvPr/>
          </p:nvSpPr>
          <p:spPr>
            <a:xfrm>
              <a:off x="19499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6"/>
            <p:cNvSpPr/>
            <p:nvPr/>
          </p:nvSpPr>
          <p:spPr>
            <a:xfrm>
              <a:off x="27396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6"/>
            <p:cNvSpPr/>
            <p:nvPr/>
          </p:nvSpPr>
          <p:spPr>
            <a:xfrm>
              <a:off x="35293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6"/>
            <p:cNvSpPr/>
            <p:nvPr/>
          </p:nvSpPr>
          <p:spPr>
            <a:xfrm>
              <a:off x="43190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6"/>
            <p:cNvSpPr/>
            <p:nvPr/>
          </p:nvSpPr>
          <p:spPr>
            <a:xfrm>
              <a:off x="51087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76"/>
            <p:cNvSpPr/>
            <p:nvPr/>
          </p:nvSpPr>
          <p:spPr>
            <a:xfrm>
              <a:off x="58984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76"/>
            <p:cNvSpPr/>
            <p:nvPr/>
          </p:nvSpPr>
          <p:spPr>
            <a:xfrm>
              <a:off x="66881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9" name="Google Shape;1109;p76"/>
          <p:cNvGrpSpPr/>
          <p:nvPr/>
        </p:nvGrpSpPr>
        <p:grpSpPr>
          <a:xfrm>
            <a:off x="130250" y="1091700"/>
            <a:ext cx="1487100" cy="172350"/>
            <a:chOff x="130250" y="1455600"/>
            <a:chExt cx="1487100" cy="229800"/>
          </a:xfrm>
        </p:grpSpPr>
        <p:sp>
          <p:nvSpPr>
            <p:cNvPr id="1110" name="Google Shape;1110;p76"/>
            <p:cNvSpPr/>
            <p:nvPr/>
          </p:nvSpPr>
          <p:spPr>
            <a:xfrm>
              <a:off x="130250" y="1455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76"/>
            <p:cNvSpPr txBox="1"/>
            <p:nvPr/>
          </p:nvSpPr>
          <p:spPr>
            <a:xfrm>
              <a:off x="360050" y="1455600"/>
              <a:ext cx="1257300" cy="2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Lato"/>
                  <a:ea typeface="Lato"/>
                  <a:cs typeface="Lato"/>
                  <a:sym typeface="Lato"/>
                </a:rPr>
                <a:t>49 Static</a:t>
              </a:r>
              <a:endParaRPr sz="200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7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7" name="Google Shape;1117;p77"/>
          <p:cNvSpPr/>
          <p:nvPr/>
        </p:nvSpPr>
        <p:spPr>
          <a:xfrm>
            <a:off x="1814100" y="906619"/>
            <a:ext cx="5515800" cy="3525300"/>
          </a:xfrm>
          <a:prstGeom prst="rect">
            <a:avLst/>
          </a:prstGeom>
          <a:solidFill>
            <a:srgbClr val="FECA5D">
              <a:alpha val="46920"/>
            </a:srgbClr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8" name="Google Shape;1118;p77"/>
          <p:cNvGrpSpPr/>
          <p:nvPr/>
        </p:nvGrpSpPr>
        <p:grpSpPr>
          <a:xfrm>
            <a:off x="1808488" y="4544531"/>
            <a:ext cx="5527025" cy="313425"/>
            <a:chOff x="1802875" y="6330900"/>
            <a:chExt cx="5527025" cy="417900"/>
          </a:xfrm>
        </p:grpSpPr>
        <p:cxnSp>
          <p:nvCxnSpPr>
            <p:cNvPr id="1119" name="Google Shape;1119;p77"/>
            <p:cNvCxnSpPr/>
            <p:nvPr/>
          </p:nvCxnSpPr>
          <p:spPr>
            <a:xfrm>
              <a:off x="1802875" y="6539850"/>
              <a:ext cx="2103300" cy="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0" name="Google Shape;1120;p77"/>
            <p:cNvCxnSpPr/>
            <p:nvPr/>
          </p:nvCxnSpPr>
          <p:spPr>
            <a:xfrm>
              <a:off x="5226600" y="6539850"/>
              <a:ext cx="2103300" cy="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21" name="Google Shape;1121;p77"/>
            <p:cNvSpPr txBox="1"/>
            <p:nvPr/>
          </p:nvSpPr>
          <p:spPr>
            <a:xfrm>
              <a:off x="3956638" y="6330900"/>
              <a:ext cx="12195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Lato"/>
                  <a:ea typeface="Lato"/>
                  <a:cs typeface="Lato"/>
                  <a:sym typeface="Lato"/>
                </a:rPr>
                <a:t>1500 m</a:t>
              </a:r>
              <a:endParaRPr sz="2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22" name="Google Shape;1122;p77"/>
          <p:cNvGrpSpPr/>
          <p:nvPr/>
        </p:nvGrpSpPr>
        <p:grpSpPr>
          <a:xfrm>
            <a:off x="2088000" y="1264050"/>
            <a:ext cx="4968000" cy="2811844"/>
            <a:chOff x="1949925" y="1777750"/>
            <a:chExt cx="4968000" cy="3749125"/>
          </a:xfrm>
        </p:grpSpPr>
        <p:sp>
          <p:nvSpPr>
            <p:cNvPr id="1123" name="Google Shape;1123;p77"/>
            <p:cNvSpPr/>
            <p:nvPr/>
          </p:nvSpPr>
          <p:spPr>
            <a:xfrm>
              <a:off x="27396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77"/>
            <p:cNvSpPr/>
            <p:nvPr/>
          </p:nvSpPr>
          <p:spPr>
            <a:xfrm>
              <a:off x="35293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77"/>
            <p:cNvSpPr/>
            <p:nvPr/>
          </p:nvSpPr>
          <p:spPr>
            <a:xfrm>
              <a:off x="43190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7"/>
            <p:cNvSpPr/>
            <p:nvPr/>
          </p:nvSpPr>
          <p:spPr>
            <a:xfrm>
              <a:off x="27396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77"/>
            <p:cNvSpPr/>
            <p:nvPr/>
          </p:nvSpPr>
          <p:spPr>
            <a:xfrm>
              <a:off x="35293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7"/>
            <p:cNvSpPr/>
            <p:nvPr/>
          </p:nvSpPr>
          <p:spPr>
            <a:xfrm>
              <a:off x="19499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7"/>
            <p:cNvSpPr/>
            <p:nvPr/>
          </p:nvSpPr>
          <p:spPr>
            <a:xfrm>
              <a:off x="51087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77"/>
            <p:cNvSpPr/>
            <p:nvPr/>
          </p:nvSpPr>
          <p:spPr>
            <a:xfrm>
              <a:off x="58984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77"/>
            <p:cNvSpPr/>
            <p:nvPr/>
          </p:nvSpPr>
          <p:spPr>
            <a:xfrm>
              <a:off x="66881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77"/>
            <p:cNvSpPr/>
            <p:nvPr/>
          </p:nvSpPr>
          <p:spPr>
            <a:xfrm>
              <a:off x="43190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77"/>
            <p:cNvSpPr/>
            <p:nvPr/>
          </p:nvSpPr>
          <p:spPr>
            <a:xfrm>
              <a:off x="51087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77"/>
            <p:cNvSpPr/>
            <p:nvPr/>
          </p:nvSpPr>
          <p:spPr>
            <a:xfrm>
              <a:off x="58984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77"/>
            <p:cNvSpPr/>
            <p:nvPr/>
          </p:nvSpPr>
          <p:spPr>
            <a:xfrm>
              <a:off x="6688125" y="23007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77"/>
            <p:cNvSpPr/>
            <p:nvPr/>
          </p:nvSpPr>
          <p:spPr>
            <a:xfrm>
              <a:off x="19499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77"/>
            <p:cNvSpPr/>
            <p:nvPr/>
          </p:nvSpPr>
          <p:spPr>
            <a:xfrm>
              <a:off x="19499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77"/>
            <p:cNvSpPr/>
            <p:nvPr/>
          </p:nvSpPr>
          <p:spPr>
            <a:xfrm>
              <a:off x="27396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77"/>
            <p:cNvSpPr/>
            <p:nvPr/>
          </p:nvSpPr>
          <p:spPr>
            <a:xfrm>
              <a:off x="35293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77"/>
            <p:cNvSpPr/>
            <p:nvPr/>
          </p:nvSpPr>
          <p:spPr>
            <a:xfrm>
              <a:off x="43190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77"/>
            <p:cNvSpPr/>
            <p:nvPr/>
          </p:nvSpPr>
          <p:spPr>
            <a:xfrm>
              <a:off x="51087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7"/>
            <p:cNvSpPr/>
            <p:nvPr/>
          </p:nvSpPr>
          <p:spPr>
            <a:xfrm>
              <a:off x="58984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7"/>
            <p:cNvSpPr/>
            <p:nvPr/>
          </p:nvSpPr>
          <p:spPr>
            <a:xfrm>
              <a:off x="66881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7"/>
            <p:cNvSpPr/>
            <p:nvPr/>
          </p:nvSpPr>
          <p:spPr>
            <a:xfrm>
              <a:off x="27396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7"/>
            <p:cNvSpPr/>
            <p:nvPr/>
          </p:nvSpPr>
          <p:spPr>
            <a:xfrm>
              <a:off x="35293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7"/>
            <p:cNvSpPr/>
            <p:nvPr/>
          </p:nvSpPr>
          <p:spPr>
            <a:xfrm>
              <a:off x="4319025" y="3477050"/>
              <a:ext cx="229800" cy="229800"/>
            </a:xfrm>
            <a:prstGeom prst="ellipse">
              <a:avLst/>
            </a:prstGeom>
            <a:solidFill>
              <a:srgbClr val="F20253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7"/>
            <p:cNvSpPr/>
            <p:nvPr/>
          </p:nvSpPr>
          <p:spPr>
            <a:xfrm>
              <a:off x="27396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77"/>
            <p:cNvSpPr/>
            <p:nvPr/>
          </p:nvSpPr>
          <p:spPr>
            <a:xfrm>
              <a:off x="35293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7"/>
            <p:cNvSpPr/>
            <p:nvPr/>
          </p:nvSpPr>
          <p:spPr>
            <a:xfrm>
              <a:off x="19499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77"/>
            <p:cNvSpPr/>
            <p:nvPr/>
          </p:nvSpPr>
          <p:spPr>
            <a:xfrm>
              <a:off x="51087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77"/>
            <p:cNvSpPr/>
            <p:nvPr/>
          </p:nvSpPr>
          <p:spPr>
            <a:xfrm>
              <a:off x="58984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77"/>
            <p:cNvSpPr/>
            <p:nvPr/>
          </p:nvSpPr>
          <p:spPr>
            <a:xfrm>
              <a:off x="66881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77"/>
            <p:cNvSpPr/>
            <p:nvPr/>
          </p:nvSpPr>
          <p:spPr>
            <a:xfrm>
              <a:off x="43190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77"/>
            <p:cNvSpPr/>
            <p:nvPr/>
          </p:nvSpPr>
          <p:spPr>
            <a:xfrm>
              <a:off x="51087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77"/>
            <p:cNvSpPr/>
            <p:nvPr/>
          </p:nvSpPr>
          <p:spPr>
            <a:xfrm>
              <a:off x="58984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77"/>
            <p:cNvSpPr/>
            <p:nvPr/>
          </p:nvSpPr>
          <p:spPr>
            <a:xfrm>
              <a:off x="6688125" y="4000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7"/>
            <p:cNvSpPr/>
            <p:nvPr/>
          </p:nvSpPr>
          <p:spPr>
            <a:xfrm>
              <a:off x="19499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77"/>
            <p:cNvSpPr/>
            <p:nvPr/>
          </p:nvSpPr>
          <p:spPr>
            <a:xfrm>
              <a:off x="19499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77"/>
            <p:cNvSpPr/>
            <p:nvPr/>
          </p:nvSpPr>
          <p:spPr>
            <a:xfrm>
              <a:off x="27396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77"/>
            <p:cNvSpPr/>
            <p:nvPr/>
          </p:nvSpPr>
          <p:spPr>
            <a:xfrm>
              <a:off x="35293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77"/>
            <p:cNvSpPr/>
            <p:nvPr/>
          </p:nvSpPr>
          <p:spPr>
            <a:xfrm>
              <a:off x="43190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77"/>
            <p:cNvSpPr/>
            <p:nvPr/>
          </p:nvSpPr>
          <p:spPr>
            <a:xfrm>
              <a:off x="51087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77"/>
            <p:cNvSpPr/>
            <p:nvPr/>
          </p:nvSpPr>
          <p:spPr>
            <a:xfrm>
              <a:off x="58984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77"/>
            <p:cNvSpPr/>
            <p:nvPr/>
          </p:nvSpPr>
          <p:spPr>
            <a:xfrm>
              <a:off x="66881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77"/>
            <p:cNvSpPr/>
            <p:nvPr/>
          </p:nvSpPr>
          <p:spPr>
            <a:xfrm>
              <a:off x="19499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77"/>
            <p:cNvSpPr/>
            <p:nvPr/>
          </p:nvSpPr>
          <p:spPr>
            <a:xfrm>
              <a:off x="27396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77"/>
            <p:cNvSpPr/>
            <p:nvPr/>
          </p:nvSpPr>
          <p:spPr>
            <a:xfrm>
              <a:off x="35293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77"/>
            <p:cNvSpPr/>
            <p:nvPr/>
          </p:nvSpPr>
          <p:spPr>
            <a:xfrm>
              <a:off x="43190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77"/>
            <p:cNvSpPr/>
            <p:nvPr/>
          </p:nvSpPr>
          <p:spPr>
            <a:xfrm>
              <a:off x="51087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77"/>
            <p:cNvSpPr/>
            <p:nvPr/>
          </p:nvSpPr>
          <p:spPr>
            <a:xfrm>
              <a:off x="58984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77"/>
            <p:cNvSpPr/>
            <p:nvPr/>
          </p:nvSpPr>
          <p:spPr>
            <a:xfrm>
              <a:off x="66881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2" name="Google Shape;1172;p77"/>
          <p:cNvGrpSpPr/>
          <p:nvPr/>
        </p:nvGrpSpPr>
        <p:grpSpPr>
          <a:xfrm>
            <a:off x="130250" y="1091700"/>
            <a:ext cx="1487100" cy="172350"/>
            <a:chOff x="130250" y="1455600"/>
            <a:chExt cx="1487100" cy="229800"/>
          </a:xfrm>
        </p:grpSpPr>
        <p:sp>
          <p:nvSpPr>
            <p:cNvPr id="1173" name="Google Shape;1173;p77"/>
            <p:cNvSpPr/>
            <p:nvPr/>
          </p:nvSpPr>
          <p:spPr>
            <a:xfrm>
              <a:off x="130250" y="1455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77"/>
            <p:cNvSpPr txBox="1"/>
            <p:nvPr/>
          </p:nvSpPr>
          <p:spPr>
            <a:xfrm>
              <a:off x="360050" y="1455600"/>
              <a:ext cx="1257300" cy="2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Lato"/>
                  <a:ea typeface="Lato"/>
                  <a:cs typeface="Lato"/>
                  <a:sym typeface="Lato"/>
                </a:rPr>
                <a:t>49 Static</a:t>
              </a:r>
              <a:endParaRPr sz="2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75" name="Google Shape;1175;p77"/>
          <p:cNvGrpSpPr/>
          <p:nvPr/>
        </p:nvGrpSpPr>
        <p:grpSpPr>
          <a:xfrm>
            <a:off x="130250" y="1421906"/>
            <a:ext cx="1487100" cy="172350"/>
            <a:chOff x="130250" y="1895875"/>
            <a:chExt cx="1487100" cy="229800"/>
          </a:xfrm>
        </p:grpSpPr>
        <p:sp>
          <p:nvSpPr>
            <p:cNvPr id="1176" name="Google Shape;1176;p77"/>
            <p:cNvSpPr/>
            <p:nvPr/>
          </p:nvSpPr>
          <p:spPr>
            <a:xfrm>
              <a:off x="130250" y="1895875"/>
              <a:ext cx="229800" cy="229800"/>
            </a:xfrm>
            <a:prstGeom prst="ellipse">
              <a:avLst/>
            </a:prstGeom>
            <a:solidFill>
              <a:srgbClr val="F20253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77"/>
            <p:cNvSpPr txBox="1"/>
            <p:nvPr/>
          </p:nvSpPr>
          <p:spPr>
            <a:xfrm>
              <a:off x="360050" y="1895875"/>
              <a:ext cx="1257300" cy="2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Lato"/>
                  <a:ea typeface="Lato"/>
                  <a:cs typeface="Lato"/>
                  <a:sym typeface="Lato"/>
                </a:rPr>
                <a:t>1 BR</a:t>
              </a:r>
              <a:endParaRPr sz="200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78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3" name="Google Shape;1183;p78"/>
          <p:cNvSpPr/>
          <p:nvPr/>
        </p:nvSpPr>
        <p:spPr>
          <a:xfrm>
            <a:off x="1814100" y="906619"/>
            <a:ext cx="5515800" cy="3525300"/>
          </a:xfrm>
          <a:prstGeom prst="rect">
            <a:avLst/>
          </a:prstGeom>
          <a:solidFill>
            <a:srgbClr val="FECA5D">
              <a:alpha val="46920"/>
            </a:srgbClr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4" name="Google Shape;1184;p78"/>
          <p:cNvGrpSpPr/>
          <p:nvPr/>
        </p:nvGrpSpPr>
        <p:grpSpPr>
          <a:xfrm>
            <a:off x="1808488" y="4544531"/>
            <a:ext cx="5527025" cy="313425"/>
            <a:chOff x="1802875" y="6330900"/>
            <a:chExt cx="5527025" cy="417900"/>
          </a:xfrm>
        </p:grpSpPr>
        <p:cxnSp>
          <p:nvCxnSpPr>
            <p:cNvPr id="1185" name="Google Shape;1185;p78"/>
            <p:cNvCxnSpPr/>
            <p:nvPr/>
          </p:nvCxnSpPr>
          <p:spPr>
            <a:xfrm>
              <a:off x="1802875" y="6539850"/>
              <a:ext cx="2103300" cy="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6" name="Google Shape;1186;p78"/>
            <p:cNvCxnSpPr/>
            <p:nvPr/>
          </p:nvCxnSpPr>
          <p:spPr>
            <a:xfrm>
              <a:off x="5226600" y="6539850"/>
              <a:ext cx="2103300" cy="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87" name="Google Shape;1187;p78"/>
            <p:cNvSpPr txBox="1"/>
            <p:nvPr/>
          </p:nvSpPr>
          <p:spPr>
            <a:xfrm>
              <a:off x="3956638" y="6330900"/>
              <a:ext cx="12195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Lato"/>
                  <a:ea typeface="Lato"/>
                  <a:cs typeface="Lato"/>
                  <a:sym typeface="Lato"/>
                </a:rPr>
                <a:t>1500 m</a:t>
              </a:r>
              <a:endParaRPr sz="2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88" name="Google Shape;1188;p78"/>
          <p:cNvGrpSpPr/>
          <p:nvPr/>
        </p:nvGrpSpPr>
        <p:grpSpPr>
          <a:xfrm>
            <a:off x="2088000" y="1264050"/>
            <a:ext cx="4968000" cy="2811844"/>
            <a:chOff x="1949925" y="1777750"/>
            <a:chExt cx="4968000" cy="3749125"/>
          </a:xfrm>
        </p:grpSpPr>
        <p:sp>
          <p:nvSpPr>
            <p:cNvPr id="1189" name="Google Shape;1189;p78"/>
            <p:cNvSpPr/>
            <p:nvPr/>
          </p:nvSpPr>
          <p:spPr>
            <a:xfrm>
              <a:off x="27396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78"/>
            <p:cNvSpPr/>
            <p:nvPr/>
          </p:nvSpPr>
          <p:spPr>
            <a:xfrm>
              <a:off x="35293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78"/>
            <p:cNvSpPr/>
            <p:nvPr/>
          </p:nvSpPr>
          <p:spPr>
            <a:xfrm>
              <a:off x="43190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78"/>
            <p:cNvSpPr/>
            <p:nvPr/>
          </p:nvSpPr>
          <p:spPr>
            <a:xfrm>
              <a:off x="27396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78"/>
            <p:cNvSpPr/>
            <p:nvPr/>
          </p:nvSpPr>
          <p:spPr>
            <a:xfrm>
              <a:off x="35293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78"/>
            <p:cNvSpPr/>
            <p:nvPr/>
          </p:nvSpPr>
          <p:spPr>
            <a:xfrm>
              <a:off x="19499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78"/>
            <p:cNvSpPr/>
            <p:nvPr/>
          </p:nvSpPr>
          <p:spPr>
            <a:xfrm>
              <a:off x="51087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78"/>
            <p:cNvSpPr/>
            <p:nvPr/>
          </p:nvSpPr>
          <p:spPr>
            <a:xfrm>
              <a:off x="58984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78"/>
            <p:cNvSpPr/>
            <p:nvPr/>
          </p:nvSpPr>
          <p:spPr>
            <a:xfrm>
              <a:off x="66881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78"/>
            <p:cNvSpPr/>
            <p:nvPr/>
          </p:nvSpPr>
          <p:spPr>
            <a:xfrm>
              <a:off x="43190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78"/>
            <p:cNvSpPr/>
            <p:nvPr/>
          </p:nvSpPr>
          <p:spPr>
            <a:xfrm>
              <a:off x="51087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78"/>
            <p:cNvSpPr/>
            <p:nvPr/>
          </p:nvSpPr>
          <p:spPr>
            <a:xfrm>
              <a:off x="58984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78"/>
            <p:cNvSpPr/>
            <p:nvPr/>
          </p:nvSpPr>
          <p:spPr>
            <a:xfrm>
              <a:off x="6688125" y="23007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78"/>
            <p:cNvSpPr/>
            <p:nvPr/>
          </p:nvSpPr>
          <p:spPr>
            <a:xfrm>
              <a:off x="19499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78"/>
            <p:cNvSpPr/>
            <p:nvPr/>
          </p:nvSpPr>
          <p:spPr>
            <a:xfrm>
              <a:off x="19499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78"/>
            <p:cNvSpPr/>
            <p:nvPr/>
          </p:nvSpPr>
          <p:spPr>
            <a:xfrm>
              <a:off x="27396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78"/>
            <p:cNvSpPr/>
            <p:nvPr/>
          </p:nvSpPr>
          <p:spPr>
            <a:xfrm>
              <a:off x="35293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78"/>
            <p:cNvSpPr/>
            <p:nvPr/>
          </p:nvSpPr>
          <p:spPr>
            <a:xfrm>
              <a:off x="43190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78"/>
            <p:cNvSpPr/>
            <p:nvPr/>
          </p:nvSpPr>
          <p:spPr>
            <a:xfrm>
              <a:off x="51087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78"/>
            <p:cNvSpPr/>
            <p:nvPr/>
          </p:nvSpPr>
          <p:spPr>
            <a:xfrm>
              <a:off x="58984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78"/>
            <p:cNvSpPr/>
            <p:nvPr/>
          </p:nvSpPr>
          <p:spPr>
            <a:xfrm>
              <a:off x="66881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78"/>
            <p:cNvSpPr/>
            <p:nvPr/>
          </p:nvSpPr>
          <p:spPr>
            <a:xfrm>
              <a:off x="27396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78"/>
            <p:cNvSpPr/>
            <p:nvPr/>
          </p:nvSpPr>
          <p:spPr>
            <a:xfrm>
              <a:off x="35293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78"/>
            <p:cNvSpPr/>
            <p:nvPr/>
          </p:nvSpPr>
          <p:spPr>
            <a:xfrm>
              <a:off x="4319025" y="3477050"/>
              <a:ext cx="229800" cy="229800"/>
            </a:xfrm>
            <a:prstGeom prst="ellipse">
              <a:avLst/>
            </a:prstGeom>
            <a:solidFill>
              <a:srgbClr val="F20253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78"/>
            <p:cNvSpPr/>
            <p:nvPr/>
          </p:nvSpPr>
          <p:spPr>
            <a:xfrm>
              <a:off x="27396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78"/>
            <p:cNvSpPr/>
            <p:nvPr/>
          </p:nvSpPr>
          <p:spPr>
            <a:xfrm>
              <a:off x="35293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8"/>
            <p:cNvSpPr/>
            <p:nvPr/>
          </p:nvSpPr>
          <p:spPr>
            <a:xfrm>
              <a:off x="19499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78"/>
            <p:cNvSpPr/>
            <p:nvPr/>
          </p:nvSpPr>
          <p:spPr>
            <a:xfrm>
              <a:off x="51087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78"/>
            <p:cNvSpPr/>
            <p:nvPr/>
          </p:nvSpPr>
          <p:spPr>
            <a:xfrm>
              <a:off x="58984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78"/>
            <p:cNvSpPr/>
            <p:nvPr/>
          </p:nvSpPr>
          <p:spPr>
            <a:xfrm>
              <a:off x="66881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78"/>
            <p:cNvSpPr/>
            <p:nvPr/>
          </p:nvSpPr>
          <p:spPr>
            <a:xfrm>
              <a:off x="43190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78"/>
            <p:cNvSpPr/>
            <p:nvPr/>
          </p:nvSpPr>
          <p:spPr>
            <a:xfrm>
              <a:off x="51087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78"/>
            <p:cNvSpPr/>
            <p:nvPr/>
          </p:nvSpPr>
          <p:spPr>
            <a:xfrm>
              <a:off x="58984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78"/>
            <p:cNvSpPr/>
            <p:nvPr/>
          </p:nvSpPr>
          <p:spPr>
            <a:xfrm>
              <a:off x="6688125" y="4000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78"/>
            <p:cNvSpPr/>
            <p:nvPr/>
          </p:nvSpPr>
          <p:spPr>
            <a:xfrm>
              <a:off x="19499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78"/>
            <p:cNvSpPr/>
            <p:nvPr/>
          </p:nvSpPr>
          <p:spPr>
            <a:xfrm>
              <a:off x="19499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78"/>
            <p:cNvSpPr/>
            <p:nvPr/>
          </p:nvSpPr>
          <p:spPr>
            <a:xfrm>
              <a:off x="27396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8"/>
            <p:cNvSpPr/>
            <p:nvPr/>
          </p:nvSpPr>
          <p:spPr>
            <a:xfrm>
              <a:off x="35293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8"/>
            <p:cNvSpPr/>
            <p:nvPr/>
          </p:nvSpPr>
          <p:spPr>
            <a:xfrm>
              <a:off x="43190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78"/>
            <p:cNvSpPr/>
            <p:nvPr/>
          </p:nvSpPr>
          <p:spPr>
            <a:xfrm>
              <a:off x="51087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78"/>
            <p:cNvSpPr/>
            <p:nvPr/>
          </p:nvSpPr>
          <p:spPr>
            <a:xfrm>
              <a:off x="58984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8"/>
            <p:cNvSpPr/>
            <p:nvPr/>
          </p:nvSpPr>
          <p:spPr>
            <a:xfrm>
              <a:off x="66881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78"/>
            <p:cNvSpPr/>
            <p:nvPr/>
          </p:nvSpPr>
          <p:spPr>
            <a:xfrm>
              <a:off x="19499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8"/>
            <p:cNvSpPr/>
            <p:nvPr/>
          </p:nvSpPr>
          <p:spPr>
            <a:xfrm>
              <a:off x="27396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8"/>
            <p:cNvSpPr/>
            <p:nvPr/>
          </p:nvSpPr>
          <p:spPr>
            <a:xfrm>
              <a:off x="35293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78"/>
            <p:cNvSpPr/>
            <p:nvPr/>
          </p:nvSpPr>
          <p:spPr>
            <a:xfrm>
              <a:off x="43190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78"/>
            <p:cNvSpPr/>
            <p:nvPr/>
          </p:nvSpPr>
          <p:spPr>
            <a:xfrm>
              <a:off x="51087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78"/>
            <p:cNvSpPr/>
            <p:nvPr/>
          </p:nvSpPr>
          <p:spPr>
            <a:xfrm>
              <a:off x="58984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78"/>
            <p:cNvSpPr/>
            <p:nvPr/>
          </p:nvSpPr>
          <p:spPr>
            <a:xfrm>
              <a:off x="66881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8" name="Google Shape;1238;p78"/>
          <p:cNvSpPr/>
          <p:nvPr/>
        </p:nvSpPr>
        <p:spPr>
          <a:xfrm>
            <a:off x="5164900" y="106938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8"/>
          <p:cNvSpPr/>
          <p:nvPr/>
        </p:nvSpPr>
        <p:spPr>
          <a:xfrm>
            <a:off x="5929850" y="106938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8"/>
          <p:cNvSpPr/>
          <p:nvPr/>
        </p:nvSpPr>
        <p:spPr>
          <a:xfrm>
            <a:off x="3258150" y="15980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8"/>
          <p:cNvSpPr/>
          <p:nvPr/>
        </p:nvSpPr>
        <p:spPr>
          <a:xfrm>
            <a:off x="2415875" y="106938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8"/>
          <p:cNvSpPr/>
          <p:nvPr/>
        </p:nvSpPr>
        <p:spPr>
          <a:xfrm>
            <a:off x="3112050" y="231933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8"/>
          <p:cNvSpPr/>
          <p:nvPr/>
        </p:nvSpPr>
        <p:spPr>
          <a:xfrm>
            <a:off x="2488050" y="19409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78"/>
          <p:cNvSpPr/>
          <p:nvPr/>
        </p:nvSpPr>
        <p:spPr>
          <a:xfrm>
            <a:off x="6769725" y="415119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78"/>
          <p:cNvSpPr/>
          <p:nvPr/>
        </p:nvSpPr>
        <p:spPr>
          <a:xfrm>
            <a:off x="6510525" y="13190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78"/>
          <p:cNvSpPr/>
          <p:nvPr/>
        </p:nvSpPr>
        <p:spPr>
          <a:xfrm>
            <a:off x="4927575" y="18266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78"/>
          <p:cNvSpPr/>
          <p:nvPr/>
        </p:nvSpPr>
        <p:spPr>
          <a:xfrm>
            <a:off x="2708075" y="2263500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78"/>
          <p:cNvSpPr/>
          <p:nvPr/>
        </p:nvSpPr>
        <p:spPr>
          <a:xfrm>
            <a:off x="4927575" y="2599519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78"/>
          <p:cNvSpPr/>
          <p:nvPr/>
        </p:nvSpPr>
        <p:spPr>
          <a:xfrm>
            <a:off x="5637650" y="30839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78"/>
          <p:cNvSpPr/>
          <p:nvPr/>
        </p:nvSpPr>
        <p:spPr>
          <a:xfrm>
            <a:off x="6639925" y="26267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78"/>
          <p:cNvSpPr/>
          <p:nvPr/>
        </p:nvSpPr>
        <p:spPr>
          <a:xfrm>
            <a:off x="4031625" y="18266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78"/>
          <p:cNvSpPr/>
          <p:nvPr/>
        </p:nvSpPr>
        <p:spPr>
          <a:xfrm>
            <a:off x="4781475" y="4240463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78"/>
          <p:cNvSpPr/>
          <p:nvPr/>
        </p:nvSpPr>
        <p:spPr>
          <a:xfrm>
            <a:off x="3258150" y="31982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78"/>
          <p:cNvSpPr/>
          <p:nvPr/>
        </p:nvSpPr>
        <p:spPr>
          <a:xfrm>
            <a:off x="4177725" y="365538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78"/>
          <p:cNvSpPr/>
          <p:nvPr/>
        </p:nvSpPr>
        <p:spPr>
          <a:xfrm>
            <a:off x="5073675" y="31982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78"/>
          <p:cNvSpPr/>
          <p:nvPr/>
        </p:nvSpPr>
        <p:spPr>
          <a:xfrm>
            <a:off x="5637650" y="19157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78"/>
          <p:cNvSpPr/>
          <p:nvPr/>
        </p:nvSpPr>
        <p:spPr>
          <a:xfrm>
            <a:off x="6623625" y="217983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78"/>
          <p:cNvSpPr/>
          <p:nvPr/>
        </p:nvSpPr>
        <p:spPr>
          <a:xfrm>
            <a:off x="2561975" y="14585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78"/>
          <p:cNvSpPr/>
          <p:nvPr/>
        </p:nvSpPr>
        <p:spPr>
          <a:xfrm>
            <a:off x="2088000" y="27662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78"/>
          <p:cNvSpPr/>
          <p:nvPr/>
        </p:nvSpPr>
        <p:spPr>
          <a:xfrm>
            <a:off x="5783750" y="407589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78"/>
          <p:cNvSpPr/>
          <p:nvPr/>
        </p:nvSpPr>
        <p:spPr>
          <a:xfrm>
            <a:off x="3258150" y="106938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78"/>
          <p:cNvSpPr/>
          <p:nvPr/>
        </p:nvSpPr>
        <p:spPr>
          <a:xfrm>
            <a:off x="5783750" y="27158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78"/>
          <p:cNvSpPr/>
          <p:nvPr/>
        </p:nvSpPr>
        <p:spPr>
          <a:xfrm>
            <a:off x="2561975" y="3857213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78"/>
          <p:cNvSpPr/>
          <p:nvPr/>
        </p:nvSpPr>
        <p:spPr>
          <a:xfrm>
            <a:off x="4031625" y="26267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8"/>
          <p:cNvSpPr/>
          <p:nvPr/>
        </p:nvSpPr>
        <p:spPr>
          <a:xfrm>
            <a:off x="6510525" y="36554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8"/>
          <p:cNvSpPr/>
          <p:nvPr/>
        </p:nvSpPr>
        <p:spPr>
          <a:xfrm>
            <a:off x="1880700" y="4199250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78"/>
          <p:cNvSpPr/>
          <p:nvPr/>
        </p:nvSpPr>
        <p:spPr>
          <a:xfrm>
            <a:off x="2484675" y="30839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78"/>
          <p:cNvSpPr/>
          <p:nvPr/>
        </p:nvSpPr>
        <p:spPr>
          <a:xfrm>
            <a:off x="5672888" y="36554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78"/>
          <p:cNvSpPr/>
          <p:nvPr/>
        </p:nvSpPr>
        <p:spPr>
          <a:xfrm>
            <a:off x="4031625" y="30839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78"/>
          <p:cNvSpPr/>
          <p:nvPr/>
        </p:nvSpPr>
        <p:spPr>
          <a:xfrm>
            <a:off x="3554275" y="4199250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78"/>
          <p:cNvSpPr/>
          <p:nvPr/>
        </p:nvSpPr>
        <p:spPr>
          <a:xfrm>
            <a:off x="4835250" y="36554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78"/>
          <p:cNvSpPr/>
          <p:nvPr/>
        </p:nvSpPr>
        <p:spPr>
          <a:xfrm>
            <a:off x="2026800" y="365538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78"/>
          <p:cNvSpPr/>
          <p:nvPr/>
        </p:nvSpPr>
        <p:spPr>
          <a:xfrm>
            <a:off x="5873175" y="231933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78"/>
          <p:cNvSpPr/>
          <p:nvPr/>
        </p:nvSpPr>
        <p:spPr>
          <a:xfrm>
            <a:off x="6510525" y="19157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78"/>
          <p:cNvSpPr/>
          <p:nvPr/>
        </p:nvSpPr>
        <p:spPr>
          <a:xfrm>
            <a:off x="6510525" y="323013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78"/>
          <p:cNvSpPr/>
          <p:nvPr/>
        </p:nvSpPr>
        <p:spPr>
          <a:xfrm>
            <a:off x="4211525" y="106938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78"/>
          <p:cNvSpPr/>
          <p:nvPr/>
        </p:nvSpPr>
        <p:spPr>
          <a:xfrm>
            <a:off x="2854175" y="4199250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78"/>
          <p:cNvSpPr/>
          <p:nvPr/>
        </p:nvSpPr>
        <p:spPr>
          <a:xfrm>
            <a:off x="4126100" y="231933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78"/>
          <p:cNvSpPr/>
          <p:nvPr/>
        </p:nvSpPr>
        <p:spPr>
          <a:xfrm>
            <a:off x="3258150" y="365538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78"/>
          <p:cNvSpPr/>
          <p:nvPr/>
        </p:nvSpPr>
        <p:spPr>
          <a:xfrm>
            <a:off x="5398025" y="4199250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78"/>
          <p:cNvSpPr/>
          <p:nvPr/>
        </p:nvSpPr>
        <p:spPr>
          <a:xfrm>
            <a:off x="4927575" y="2263500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78"/>
          <p:cNvSpPr/>
          <p:nvPr/>
        </p:nvSpPr>
        <p:spPr>
          <a:xfrm>
            <a:off x="4126100" y="407589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78"/>
          <p:cNvSpPr/>
          <p:nvPr/>
        </p:nvSpPr>
        <p:spPr>
          <a:xfrm>
            <a:off x="6364425" y="29057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78"/>
          <p:cNvSpPr/>
          <p:nvPr/>
        </p:nvSpPr>
        <p:spPr>
          <a:xfrm>
            <a:off x="4126100" y="1598100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78"/>
          <p:cNvSpPr/>
          <p:nvPr/>
        </p:nvSpPr>
        <p:spPr>
          <a:xfrm>
            <a:off x="6915825" y="92988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78"/>
          <p:cNvSpPr/>
          <p:nvPr/>
        </p:nvSpPr>
        <p:spPr>
          <a:xfrm>
            <a:off x="4835250" y="14585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78"/>
          <p:cNvSpPr/>
          <p:nvPr/>
        </p:nvSpPr>
        <p:spPr>
          <a:xfrm>
            <a:off x="4688213" y="959981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78"/>
          <p:cNvSpPr/>
          <p:nvPr/>
        </p:nvSpPr>
        <p:spPr>
          <a:xfrm>
            <a:off x="5637650" y="1504275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9" name="Google Shape;1289;p78"/>
          <p:cNvGrpSpPr/>
          <p:nvPr/>
        </p:nvGrpSpPr>
        <p:grpSpPr>
          <a:xfrm>
            <a:off x="130250" y="1091700"/>
            <a:ext cx="1487100" cy="172350"/>
            <a:chOff x="130250" y="1455600"/>
            <a:chExt cx="1487100" cy="229800"/>
          </a:xfrm>
        </p:grpSpPr>
        <p:sp>
          <p:nvSpPr>
            <p:cNvPr id="1290" name="Google Shape;1290;p78"/>
            <p:cNvSpPr/>
            <p:nvPr/>
          </p:nvSpPr>
          <p:spPr>
            <a:xfrm>
              <a:off x="130250" y="1455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78"/>
            <p:cNvSpPr txBox="1"/>
            <p:nvPr/>
          </p:nvSpPr>
          <p:spPr>
            <a:xfrm>
              <a:off x="360050" y="1455600"/>
              <a:ext cx="1257300" cy="2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Lato"/>
                  <a:ea typeface="Lato"/>
                  <a:cs typeface="Lato"/>
                  <a:sym typeface="Lato"/>
                </a:rPr>
                <a:t>49 Static</a:t>
              </a:r>
              <a:endParaRPr sz="2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292" name="Google Shape;1292;p78"/>
          <p:cNvGrpSpPr/>
          <p:nvPr/>
        </p:nvGrpSpPr>
        <p:grpSpPr>
          <a:xfrm>
            <a:off x="130250" y="1421906"/>
            <a:ext cx="1487100" cy="172350"/>
            <a:chOff x="130250" y="1895875"/>
            <a:chExt cx="1487100" cy="229800"/>
          </a:xfrm>
        </p:grpSpPr>
        <p:sp>
          <p:nvSpPr>
            <p:cNvPr id="1293" name="Google Shape;1293;p78"/>
            <p:cNvSpPr/>
            <p:nvPr/>
          </p:nvSpPr>
          <p:spPr>
            <a:xfrm>
              <a:off x="130250" y="1895875"/>
              <a:ext cx="229800" cy="229800"/>
            </a:xfrm>
            <a:prstGeom prst="ellipse">
              <a:avLst/>
            </a:prstGeom>
            <a:solidFill>
              <a:srgbClr val="F20253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78"/>
            <p:cNvSpPr txBox="1"/>
            <p:nvPr/>
          </p:nvSpPr>
          <p:spPr>
            <a:xfrm>
              <a:off x="360050" y="1895875"/>
              <a:ext cx="1257300" cy="2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Lato"/>
                  <a:ea typeface="Lato"/>
                  <a:cs typeface="Lato"/>
                  <a:sym typeface="Lato"/>
                </a:rPr>
                <a:t>1 BR</a:t>
              </a:r>
              <a:endParaRPr sz="2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295" name="Google Shape;1295;p78"/>
          <p:cNvGrpSpPr/>
          <p:nvPr/>
        </p:nvGrpSpPr>
        <p:grpSpPr>
          <a:xfrm>
            <a:off x="130250" y="1752113"/>
            <a:ext cx="1678200" cy="247950"/>
            <a:chOff x="130250" y="2336150"/>
            <a:chExt cx="1678200" cy="330600"/>
          </a:xfrm>
        </p:grpSpPr>
        <p:sp>
          <p:nvSpPr>
            <p:cNvPr id="1296" name="Google Shape;1296;p78"/>
            <p:cNvSpPr/>
            <p:nvPr/>
          </p:nvSpPr>
          <p:spPr>
            <a:xfrm>
              <a:off x="130250" y="2336150"/>
              <a:ext cx="259500" cy="330600"/>
            </a:xfrm>
            <a:prstGeom prst="triangle">
              <a:avLst>
                <a:gd fmla="val 50000" name="adj"/>
              </a:avLst>
            </a:prstGeom>
            <a:solidFill>
              <a:srgbClr val="8BAB42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78"/>
            <p:cNvSpPr txBox="1"/>
            <p:nvPr/>
          </p:nvSpPr>
          <p:spPr>
            <a:xfrm>
              <a:off x="360050" y="2413625"/>
              <a:ext cx="1448400" cy="2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Lato"/>
                  <a:ea typeface="Lato"/>
                  <a:cs typeface="Lato"/>
                  <a:sym typeface="Lato"/>
                </a:rPr>
                <a:t>50 CRWP</a:t>
              </a:r>
              <a:endParaRPr sz="200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79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3" name="Google Shape;1303;p79"/>
          <p:cNvSpPr/>
          <p:nvPr/>
        </p:nvSpPr>
        <p:spPr>
          <a:xfrm>
            <a:off x="1814100" y="906619"/>
            <a:ext cx="5515800" cy="3525300"/>
          </a:xfrm>
          <a:prstGeom prst="rect">
            <a:avLst/>
          </a:prstGeom>
          <a:solidFill>
            <a:srgbClr val="FECA5D">
              <a:alpha val="46920"/>
            </a:srgbClr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4" name="Google Shape;1304;p79"/>
          <p:cNvGrpSpPr/>
          <p:nvPr/>
        </p:nvGrpSpPr>
        <p:grpSpPr>
          <a:xfrm>
            <a:off x="1808488" y="4544531"/>
            <a:ext cx="5527025" cy="313425"/>
            <a:chOff x="1802875" y="6330900"/>
            <a:chExt cx="5527025" cy="417900"/>
          </a:xfrm>
        </p:grpSpPr>
        <p:cxnSp>
          <p:nvCxnSpPr>
            <p:cNvPr id="1305" name="Google Shape;1305;p79"/>
            <p:cNvCxnSpPr/>
            <p:nvPr/>
          </p:nvCxnSpPr>
          <p:spPr>
            <a:xfrm>
              <a:off x="1802875" y="6539850"/>
              <a:ext cx="2103300" cy="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6" name="Google Shape;1306;p79"/>
            <p:cNvCxnSpPr/>
            <p:nvPr/>
          </p:nvCxnSpPr>
          <p:spPr>
            <a:xfrm>
              <a:off x="5226600" y="6539850"/>
              <a:ext cx="2103300" cy="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07" name="Google Shape;1307;p79"/>
            <p:cNvSpPr txBox="1"/>
            <p:nvPr/>
          </p:nvSpPr>
          <p:spPr>
            <a:xfrm>
              <a:off x="3956638" y="6330900"/>
              <a:ext cx="12195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Lato"/>
                  <a:ea typeface="Lato"/>
                  <a:cs typeface="Lato"/>
                  <a:sym typeface="Lato"/>
                </a:rPr>
                <a:t>1500 m</a:t>
              </a:r>
              <a:endParaRPr sz="2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308" name="Google Shape;1308;p79"/>
          <p:cNvGrpSpPr/>
          <p:nvPr/>
        </p:nvGrpSpPr>
        <p:grpSpPr>
          <a:xfrm>
            <a:off x="2088000" y="1264050"/>
            <a:ext cx="4968000" cy="2811844"/>
            <a:chOff x="1949925" y="1777750"/>
            <a:chExt cx="4968000" cy="3749125"/>
          </a:xfrm>
        </p:grpSpPr>
        <p:sp>
          <p:nvSpPr>
            <p:cNvPr id="1309" name="Google Shape;1309;p79"/>
            <p:cNvSpPr/>
            <p:nvPr/>
          </p:nvSpPr>
          <p:spPr>
            <a:xfrm>
              <a:off x="27396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79"/>
            <p:cNvSpPr/>
            <p:nvPr/>
          </p:nvSpPr>
          <p:spPr>
            <a:xfrm>
              <a:off x="35293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79"/>
            <p:cNvSpPr/>
            <p:nvPr/>
          </p:nvSpPr>
          <p:spPr>
            <a:xfrm>
              <a:off x="43190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79"/>
            <p:cNvSpPr/>
            <p:nvPr/>
          </p:nvSpPr>
          <p:spPr>
            <a:xfrm>
              <a:off x="27396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79"/>
            <p:cNvSpPr/>
            <p:nvPr/>
          </p:nvSpPr>
          <p:spPr>
            <a:xfrm>
              <a:off x="35293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79"/>
            <p:cNvSpPr/>
            <p:nvPr/>
          </p:nvSpPr>
          <p:spPr>
            <a:xfrm>
              <a:off x="19499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79"/>
            <p:cNvSpPr/>
            <p:nvPr/>
          </p:nvSpPr>
          <p:spPr>
            <a:xfrm>
              <a:off x="51087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79"/>
            <p:cNvSpPr/>
            <p:nvPr/>
          </p:nvSpPr>
          <p:spPr>
            <a:xfrm>
              <a:off x="58984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79"/>
            <p:cNvSpPr/>
            <p:nvPr/>
          </p:nvSpPr>
          <p:spPr>
            <a:xfrm>
              <a:off x="66881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79"/>
            <p:cNvSpPr/>
            <p:nvPr/>
          </p:nvSpPr>
          <p:spPr>
            <a:xfrm>
              <a:off x="43190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79"/>
            <p:cNvSpPr/>
            <p:nvPr/>
          </p:nvSpPr>
          <p:spPr>
            <a:xfrm>
              <a:off x="51087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79"/>
            <p:cNvSpPr/>
            <p:nvPr/>
          </p:nvSpPr>
          <p:spPr>
            <a:xfrm>
              <a:off x="58984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9"/>
            <p:cNvSpPr/>
            <p:nvPr/>
          </p:nvSpPr>
          <p:spPr>
            <a:xfrm>
              <a:off x="6688125" y="23007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9"/>
            <p:cNvSpPr/>
            <p:nvPr/>
          </p:nvSpPr>
          <p:spPr>
            <a:xfrm>
              <a:off x="1949925" y="23550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9"/>
            <p:cNvSpPr/>
            <p:nvPr/>
          </p:nvSpPr>
          <p:spPr>
            <a:xfrm>
              <a:off x="1949925" y="17777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79"/>
            <p:cNvSpPr/>
            <p:nvPr/>
          </p:nvSpPr>
          <p:spPr>
            <a:xfrm>
              <a:off x="27396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79"/>
            <p:cNvSpPr/>
            <p:nvPr/>
          </p:nvSpPr>
          <p:spPr>
            <a:xfrm>
              <a:off x="35293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79"/>
            <p:cNvSpPr/>
            <p:nvPr/>
          </p:nvSpPr>
          <p:spPr>
            <a:xfrm>
              <a:off x="43190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79"/>
            <p:cNvSpPr/>
            <p:nvPr/>
          </p:nvSpPr>
          <p:spPr>
            <a:xfrm>
              <a:off x="51087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79"/>
            <p:cNvSpPr/>
            <p:nvPr/>
          </p:nvSpPr>
          <p:spPr>
            <a:xfrm>
              <a:off x="58984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79"/>
            <p:cNvSpPr/>
            <p:nvPr/>
          </p:nvSpPr>
          <p:spPr>
            <a:xfrm>
              <a:off x="6688125" y="29323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79"/>
            <p:cNvSpPr/>
            <p:nvPr/>
          </p:nvSpPr>
          <p:spPr>
            <a:xfrm>
              <a:off x="27396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79"/>
            <p:cNvSpPr/>
            <p:nvPr/>
          </p:nvSpPr>
          <p:spPr>
            <a:xfrm>
              <a:off x="35293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79"/>
            <p:cNvSpPr/>
            <p:nvPr/>
          </p:nvSpPr>
          <p:spPr>
            <a:xfrm>
              <a:off x="4319025" y="3477050"/>
              <a:ext cx="229800" cy="229800"/>
            </a:xfrm>
            <a:prstGeom prst="ellipse">
              <a:avLst/>
            </a:prstGeom>
            <a:solidFill>
              <a:srgbClr val="F20253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79"/>
            <p:cNvSpPr/>
            <p:nvPr/>
          </p:nvSpPr>
          <p:spPr>
            <a:xfrm>
              <a:off x="27396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79"/>
            <p:cNvSpPr/>
            <p:nvPr/>
          </p:nvSpPr>
          <p:spPr>
            <a:xfrm>
              <a:off x="35293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79"/>
            <p:cNvSpPr/>
            <p:nvPr/>
          </p:nvSpPr>
          <p:spPr>
            <a:xfrm>
              <a:off x="19499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9"/>
            <p:cNvSpPr/>
            <p:nvPr/>
          </p:nvSpPr>
          <p:spPr>
            <a:xfrm>
              <a:off x="51087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9"/>
            <p:cNvSpPr/>
            <p:nvPr/>
          </p:nvSpPr>
          <p:spPr>
            <a:xfrm>
              <a:off x="58984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9"/>
            <p:cNvSpPr/>
            <p:nvPr/>
          </p:nvSpPr>
          <p:spPr>
            <a:xfrm>
              <a:off x="66881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79"/>
            <p:cNvSpPr/>
            <p:nvPr/>
          </p:nvSpPr>
          <p:spPr>
            <a:xfrm>
              <a:off x="43190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9"/>
            <p:cNvSpPr/>
            <p:nvPr/>
          </p:nvSpPr>
          <p:spPr>
            <a:xfrm>
              <a:off x="51087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9"/>
            <p:cNvSpPr/>
            <p:nvPr/>
          </p:nvSpPr>
          <p:spPr>
            <a:xfrm>
              <a:off x="58984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9"/>
            <p:cNvSpPr/>
            <p:nvPr/>
          </p:nvSpPr>
          <p:spPr>
            <a:xfrm>
              <a:off x="6688125" y="4000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79"/>
            <p:cNvSpPr/>
            <p:nvPr/>
          </p:nvSpPr>
          <p:spPr>
            <a:xfrm>
              <a:off x="1949925" y="405432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79"/>
            <p:cNvSpPr/>
            <p:nvPr/>
          </p:nvSpPr>
          <p:spPr>
            <a:xfrm>
              <a:off x="1949925" y="347705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79"/>
            <p:cNvSpPr/>
            <p:nvPr/>
          </p:nvSpPr>
          <p:spPr>
            <a:xfrm>
              <a:off x="27396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79"/>
            <p:cNvSpPr/>
            <p:nvPr/>
          </p:nvSpPr>
          <p:spPr>
            <a:xfrm>
              <a:off x="35293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79"/>
            <p:cNvSpPr/>
            <p:nvPr/>
          </p:nvSpPr>
          <p:spPr>
            <a:xfrm>
              <a:off x="43190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79"/>
            <p:cNvSpPr/>
            <p:nvPr/>
          </p:nvSpPr>
          <p:spPr>
            <a:xfrm>
              <a:off x="51087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79"/>
            <p:cNvSpPr/>
            <p:nvPr/>
          </p:nvSpPr>
          <p:spPr>
            <a:xfrm>
              <a:off x="58984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79"/>
            <p:cNvSpPr/>
            <p:nvPr/>
          </p:nvSpPr>
          <p:spPr>
            <a:xfrm>
              <a:off x="6688125" y="4631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79"/>
            <p:cNvSpPr/>
            <p:nvPr/>
          </p:nvSpPr>
          <p:spPr>
            <a:xfrm>
              <a:off x="19499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79"/>
            <p:cNvSpPr/>
            <p:nvPr/>
          </p:nvSpPr>
          <p:spPr>
            <a:xfrm>
              <a:off x="27396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9"/>
            <p:cNvSpPr/>
            <p:nvPr/>
          </p:nvSpPr>
          <p:spPr>
            <a:xfrm>
              <a:off x="35293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9"/>
            <p:cNvSpPr/>
            <p:nvPr/>
          </p:nvSpPr>
          <p:spPr>
            <a:xfrm>
              <a:off x="43190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79"/>
            <p:cNvSpPr/>
            <p:nvPr/>
          </p:nvSpPr>
          <p:spPr>
            <a:xfrm>
              <a:off x="51087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9"/>
            <p:cNvSpPr/>
            <p:nvPr/>
          </p:nvSpPr>
          <p:spPr>
            <a:xfrm>
              <a:off x="58984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79"/>
            <p:cNvSpPr/>
            <p:nvPr/>
          </p:nvSpPr>
          <p:spPr>
            <a:xfrm>
              <a:off x="6688125" y="5297075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8" name="Google Shape;1358;p79"/>
          <p:cNvSpPr/>
          <p:nvPr/>
        </p:nvSpPr>
        <p:spPr>
          <a:xfrm>
            <a:off x="5164900" y="106938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79"/>
          <p:cNvSpPr/>
          <p:nvPr/>
        </p:nvSpPr>
        <p:spPr>
          <a:xfrm>
            <a:off x="5929850" y="106938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79"/>
          <p:cNvSpPr/>
          <p:nvPr/>
        </p:nvSpPr>
        <p:spPr>
          <a:xfrm>
            <a:off x="3258150" y="15980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79"/>
          <p:cNvSpPr/>
          <p:nvPr/>
        </p:nvSpPr>
        <p:spPr>
          <a:xfrm>
            <a:off x="2415875" y="106938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79"/>
          <p:cNvSpPr/>
          <p:nvPr/>
        </p:nvSpPr>
        <p:spPr>
          <a:xfrm>
            <a:off x="3112050" y="231933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79"/>
          <p:cNvSpPr/>
          <p:nvPr/>
        </p:nvSpPr>
        <p:spPr>
          <a:xfrm>
            <a:off x="2488050" y="19409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79"/>
          <p:cNvSpPr/>
          <p:nvPr/>
        </p:nvSpPr>
        <p:spPr>
          <a:xfrm>
            <a:off x="6769725" y="415119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79"/>
          <p:cNvSpPr/>
          <p:nvPr/>
        </p:nvSpPr>
        <p:spPr>
          <a:xfrm>
            <a:off x="6510525" y="13190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79"/>
          <p:cNvSpPr/>
          <p:nvPr/>
        </p:nvSpPr>
        <p:spPr>
          <a:xfrm>
            <a:off x="4927575" y="18266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79"/>
          <p:cNvSpPr/>
          <p:nvPr/>
        </p:nvSpPr>
        <p:spPr>
          <a:xfrm>
            <a:off x="2708075" y="2263500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79"/>
          <p:cNvSpPr/>
          <p:nvPr/>
        </p:nvSpPr>
        <p:spPr>
          <a:xfrm>
            <a:off x="4927575" y="2599519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79"/>
          <p:cNvSpPr/>
          <p:nvPr/>
        </p:nvSpPr>
        <p:spPr>
          <a:xfrm>
            <a:off x="5637650" y="30839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79"/>
          <p:cNvSpPr/>
          <p:nvPr/>
        </p:nvSpPr>
        <p:spPr>
          <a:xfrm>
            <a:off x="6639925" y="26267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79"/>
          <p:cNvSpPr/>
          <p:nvPr/>
        </p:nvSpPr>
        <p:spPr>
          <a:xfrm>
            <a:off x="4031625" y="18266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79"/>
          <p:cNvSpPr/>
          <p:nvPr/>
        </p:nvSpPr>
        <p:spPr>
          <a:xfrm>
            <a:off x="4781475" y="4240463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79"/>
          <p:cNvSpPr/>
          <p:nvPr/>
        </p:nvSpPr>
        <p:spPr>
          <a:xfrm>
            <a:off x="3258150" y="31982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79"/>
          <p:cNvSpPr/>
          <p:nvPr/>
        </p:nvSpPr>
        <p:spPr>
          <a:xfrm>
            <a:off x="4177725" y="365538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79"/>
          <p:cNvSpPr/>
          <p:nvPr/>
        </p:nvSpPr>
        <p:spPr>
          <a:xfrm>
            <a:off x="5073675" y="31982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79"/>
          <p:cNvSpPr/>
          <p:nvPr/>
        </p:nvSpPr>
        <p:spPr>
          <a:xfrm>
            <a:off x="5637650" y="19157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79"/>
          <p:cNvSpPr/>
          <p:nvPr/>
        </p:nvSpPr>
        <p:spPr>
          <a:xfrm>
            <a:off x="6623625" y="217983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79"/>
          <p:cNvSpPr/>
          <p:nvPr/>
        </p:nvSpPr>
        <p:spPr>
          <a:xfrm>
            <a:off x="2561975" y="14585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79"/>
          <p:cNvSpPr/>
          <p:nvPr/>
        </p:nvSpPr>
        <p:spPr>
          <a:xfrm>
            <a:off x="2088000" y="27662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79"/>
          <p:cNvSpPr/>
          <p:nvPr/>
        </p:nvSpPr>
        <p:spPr>
          <a:xfrm>
            <a:off x="5783750" y="407589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79"/>
          <p:cNvSpPr/>
          <p:nvPr/>
        </p:nvSpPr>
        <p:spPr>
          <a:xfrm>
            <a:off x="3258150" y="106938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79"/>
          <p:cNvSpPr/>
          <p:nvPr/>
        </p:nvSpPr>
        <p:spPr>
          <a:xfrm>
            <a:off x="5783750" y="27158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79"/>
          <p:cNvSpPr/>
          <p:nvPr/>
        </p:nvSpPr>
        <p:spPr>
          <a:xfrm>
            <a:off x="2561975" y="3857213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79"/>
          <p:cNvSpPr/>
          <p:nvPr/>
        </p:nvSpPr>
        <p:spPr>
          <a:xfrm>
            <a:off x="4031625" y="26267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79"/>
          <p:cNvSpPr/>
          <p:nvPr/>
        </p:nvSpPr>
        <p:spPr>
          <a:xfrm>
            <a:off x="6510525" y="36554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79"/>
          <p:cNvSpPr/>
          <p:nvPr/>
        </p:nvSpPr>
        <p:spPr>
          <a:xfrm>
            <a:off x="1880700" y="4199250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79"/>
          <p:cNvSpPr/>
          <p:nvPr/>
        </p:nvSpPr>
        <p:spPr>
          <a:xfrm>
            <a:off x="2484675" y="30839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79"/>
          <p:cNvSpPr/>
          <p:nvPr/>
        </p:nvSpPr>
        <p:spPr>
          <a:xfrm>
            <a:off x="5672888" y="36554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79"/>
          <p:cNvSpPr/>
          <p:nvPr/>
        </p:nvSpPr>
        <p:spPr>
          <a:xfrm>
            <a:off x="4031625" y="30839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79"/>
          <p:cNvSpPr/>
          <p:nvPr/>
        </p:nvSpPr>
        <p:spPr>
          <a:xfrm>
            <a:off x="3554275" y="4199250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79"/>
          <p:cNvSpPr/>
          <p:nvPr/>
        </p:nvSpPr>
        <p:spPr>
          <a:xfrm>
            <a:off x="4835250" y="36554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79"/>
          <p:cNvSpPr/>
          <p:nvPr/>
        </p:nvSpPr>
        <p:spPr>
          <a:xfrm>
            <a:off x="2026800" y="365538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79"/>
          <p:cNvSpPr/>
          <p:nvPr/>
        </p:nvSpPr>
        <p:spPr>
          <a:xfrm>
            <a:off x="5873175" y="231933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79"/>
          <p:cNvSpPr/>
          <p:nvPr/>
        </p:nvSpPr>
        <p:spPr>
          <a:xfrm>
            <a:off x="6510525" y="19157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79"/>
          <p:cNvSpPr/>
          <p:nvPr/>
        </p:nvSpPr>
        <p:spPr>
          <a:xfrm>
            <a:off x="6510525" y="323013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79"/>
          <p:cNvSpPr/>
          <p:nvPr/>
        </p:nvSpPr>
        <p:spPr>
          <a:xfrm>
            <a:off x="4211525" y="106938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79"/>
          <p:cNvSpPr/>
          <p:nvPr/>
        </p:nvSpPr>
        <p:spPr>
          <a:xfrm>
            <a:off x="2854175" y="4199250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79"/>
          <p:cNvSpPr/>
          <p:nvPr/>
        </p:nvSpPr>
        <p:spPr>
          <a:xfrm>
            <a:off x="4126100" y="231933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79"/>
          <p:cNvSpPr/>
          <p:nvPr/>
        </p:nvSpPr>
        <p:spPr>
          <a:xfrm>
            <a:off x="3258150" y="365538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79"/>
          <p:cNvSpPr/>
          <p:nvPr/>
        </p:nvSpPr>
        <p:spPr>
          <a:xfrm>
            <a:off x="5398025" y="4199250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79"/>
          <p:cNvSpPr/>
          <p:nvPr/>
        </p:nvSpPr>
        <p:spPr>
          <a:xfrm>
            <a:off x="4927575" y="2263500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79"/>
          <p:cNvSpPr/>
          <p:nvPr/>
        </p:nvSpPr>
        <p:spPr>
          <a:xfrm>
            <a:off x="4126100" y="407589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79"/>
          <p:cNvSpPr/>
          <p:nvPr/>
        </p:nvSpPr>
        <p:spPr>
          <a:xfrm>
            <a:off x="6364425" y="29057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79"/>
          <p:cNvSpPr/>
          <p:nvPr/>
        </p:nvSpPr>
        <p:spPr>
          <a:xfrm>
            <a:off x="4126100" y="1598100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79"/>
          <p:cNvSpPr/>
          <p:nvPr/>
        </p:nvSpPr>
        <p:spPr>
          <a:xfrm>
            <a:off x="6915825" y="929888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79"/>
          <p:cNvSpPr/>
          <p:nvPr/>
        </p:nvSpPr>
        <p:spPr>
          <a:xfrm>
            <a:off x="4835250" y="1458544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79"/>
          <p:cNvSpPr/>
          <p:nvPr/>
        </p:nvSpPr>
        <p:spPr>
          <a:xfrm>
            <a:off x="4688213" y="959981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79"/>
          <p:cNvSpPr/>
          <p:nvPr/>
        </p:nvSpPr>
        <p:spPr>
          <a:xfrm>
            <a:off x="5637650" y="1504275"/>
            <a:ext cx="146100" cy="139500"/>
          </a:xfrm>
          <a:prstGeom prst="triangle">
            <a:avLst>
              <a:gd fmla="val 50000" name="adj"/>
            </a:avLst>
          </a:prstGeom>
          <a:solidFill>
            <a:srgbClr val="8BAB4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79"/>
          <p:cNvSpPr/>
          <p:nvPr/>
        </p:nvSpPr>
        <p:spPr>
          <a:xfrm>
            <a:off x="4553300" y="1892625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79"/>
          <p:cNvSpPr/>
          <p:nvPr/>
        </p:nvSpPr>
        <p:spPr>
          <a:xfrm>
            <a:off x="2600838" y="4087575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79"/>
          <p:cNvSpPr/>
          <p:nvPr/>
        </p:nvSpPr>
        <p:spPr>
          <a:xfrm>
            <a:off x="6490575" y="4030294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79"/>
          <p:cNvSpPr/>
          <p:nvPr/>
        </p:nvSpPr>
        <p:spPr>
          <a:xfrm>
            <a:off x="1936913" y="1877100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79"/>
          <p:cNvSpPr/>
          <p:nvPr/>
        </p:nvSpPr>
        <p:spPr>
          <a:xfrm>
            <a:off x="3671738" y="2719388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79"/>
          <p:cNvSpPr/>
          <p:nvPr/>
        </p:nvSpPr>
        <p:spPr>
          <a:xfrm>
            <a:off x="3238200" y="2912484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79"/>
          <p:cNvSpPr/>
          <p:nvPr/>
        </p:nvSpPr>
        <p:spPr>
          <a:xfrm>
            <a:off x="5670275" y="3369694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79"/>
          <p:cNvSpPr/>
          <p:nvPr/>
        </p:nvSpPr>
        <p:spPr>
          <a:xfrm>
            <a:off x="3697988" y="3655444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79"/>
          <p:cNvSpPr/>
          <p:nvPr/>
        </p:nvSpPr>
        <p:spPr>
          <a:xfrm>
            <a:off x="2258063" y="3655444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79"/>
          <p:cNvSpPr/>
          <p:nvPr/>
        </p:nvSpPr>
        <p:spPr>
          <a:xfrm>
            <a:off x="2940338" y="3674709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79"/>
          <p:cNvSpPr/>
          <p:nvPr/>
        </p:nvSpPr>
        <p:spPr>
          <a:xfrm>
            <a:off x="7063775" y="1122881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79"/>
          <p:cNvSpPr/>
          <p:nvPr/>
        </p:nvSpPr>
        <p:spPr>
          <a:xfrm>
            <a:off x="6770938" y="1892625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79"/>
          <p:cNvSpPr/>
          <p:nvPr/>
        </p:nvSpPr>
        <p:spPr>
          <a:xfrm>
            <a:off x="6763413" y="3674719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79"/>
          <p:cNvSpPr/>
          <p:nvPr/>
        </p:nvSpPr>
        <p:spPr>
          <a:xfrm>
            <a:off x="6054138" y="2761406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79"/>
          <p:cNvSpPr/>
          <p:nvPr/>
        </p:nvSpPr>
        <p:spPr>
          <a:xfrm>
            <a:off x="3820238" y="4199250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79"/>
          <p:cNvSpPr/>
          <p:nvPr/>
        </p:nvSpPr>
        <p:spPr>
          <a:xfrm>
            <a:off x="3498938" y="3198244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79"/>
          <p:cNvSpPr/>
          <p:nvPr/>
        </p:nvSpPr>
        <p:spPr>
          <a:xfrm>
            <a:off x="2542025" y="3404016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79"/>
          <p:cNvSpPr/>
          <p:nvPr/>
        </p:nvSpPr>
        <p:spPr>
          <a:xfrm>
            <a:off x="4106150" y="3490819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79"/>
          <p:cNvSpPr/>
          <p:nvPr/>
        </p:nvSpPr>
        <p:spPr>
          <a:xfrm>
            <a:off x="4007550" y="3897694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79"/>
          <p:cNvSpPr/>
          <p:nvPr/>
        </p:nvSpPr>
        <p:spPr>
          <a:xfrm>
            <a:off x="5104750" y="2379253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79"/>
          <p:cNvSpPr/>
          <p:nvPr/>
        </p:nvSpPr>
        <p:spPr>
          <a:xfrm>
            <a:off x="6569275" y="2826956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79"/>
          <p:cNvSpPr/>
          <p:nvPr/>
        </p:nvSpPr>
        <p:spPr>
          <a:xfrm>
            <a:off x="7084400" y="2833706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79"/>
          <p:cNvSpPr/>
          <p:nvPr/>
        </p:nvSpPr>
        <p:spPr>
          <a:xfrm>
            <a:off x="7056200" y="3689119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79"/>
          <p:cNvSpPr/>
          <p:nvPr/>
        </p:nvSpPr>
        <p:spPr>
          <a:xfrm>
            <a:off x="7071250" y="1851956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79"/>
          <p:cNvSpPr/>
          <p:nvPr/>
        </p:nvSpPr>
        <p:spPr>
          <a:xfrm>
            <a:off x="1948450" y="2739441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79"/>
          <p:cNvSpPr/>
          <p:nvPr/>
        </p:nvSpPr>
        <p:spPr>
          <a:xfrm>
            <a:off x="2711575" y="3260888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79"/>
          <p:cNvSpPr/>
          <p:nvPr/>
        </p:nvSpPr>
        <p:spPr>
          <a:xfrm>
            <a:off x="4546375" y="2790872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79"/>
          <p:cNvSpPr/>
          <p:nvPr/>
        </p:nvSpPr>
        <p:spPr>
          <a:xfrm>
            <a:off x="4486538" y="3689119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79"/>
          <p:cNvSpPr/>
          <p:nvPr/>
        </p:nvSpPr>
        <p:spPr>
          <a:xfrm>
            <a:off x="4411675" y="4240463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79"/>
          <p:cNvSpPr/>
          <p:nvPr/>
        </p:nvSpPr>
        <p:spPr>
          <a:xfrm>
            <a:off x="4934975" y="4099988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79"/>
          <p:cNvSpPr/>
          <p:nvPr/>
        </p:nvSpPr>
        <p:spPr>
          <a:xfrm>
            <a:off x="3184275" y="4208063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79"/>
          <p:cNvSpPr/>
          <p:nvPr/>
        </p:nvSpPr>
        <p:spPr>
          <a:xfrm>
            <a:off x="6304575" y="1195725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79"/>
          <p:cNvSpPr/>
          <p:nvPr/>
        </p:nvSpPr>
        <p:spPr>
          <a:xfrm>
            <a:off x="7039500" y="1487419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79"/>
          <p:cNvSpPr/>
          <p:nvPr/>
        </p:nvSpPr>
        <p:spPr>
          <a:xfrm>
            <a:off x="2232825" y="4240463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79"/>
          <p:cNvSpPr/>
          <p:nvPr/>
        </p:nvSpPr>
        <p:spPr>
          <a:xfrm>
            <a:off x="2347488" y="4099988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79"/>
          <p:cNvSpPr/>
          <p:nvPr/>
        </p:nvSpPr>
        <p:spPr>
          <a:xfrm>
            <a:off x="4807413" y="3877716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79"/>
          <p:cNvSpPr/>
          <p:nvPr/>
        </p:nvSpPr>
        <p:spPr>
          <a:xfrm>
            <a:off x="4812625" y="1279500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79"/>
          <p:cNvSpPr/>
          <p:nvPr/>
        </p:nvSpPr>
        <p:spPr>
          <a:xfrm>
            <a:off x="3324088" y="3931725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9"/>
          <p:cNvSpPr/>
          <p:nvPr/>
        </p:nvSpPr>
        <p:spPr>
          <a:xfrm>
            <a:off x="3537350" y="1504275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79"/>
          <p:cNvSpPr/>
          <p:nvPr/>
        </p:nvSpPr>
        <p:spPr>
          <a:xfrm>
            <a:off x="3324088" y="3426816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79"/>
          <p:cNvSpPr/>
          <p:nvPr/>
        </p:nvSpPr>
        <p:spPr>
          <a:xfrm>
            <a:off x="4286313" y="3280566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79"/>
          <p:cNvSpPr/>
          <p:nvPr/>
        </p:nvSpPr>
        <p:spPr>
          <a:xfrm>
            <a:off x="2468100" y="2151684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79"/>
          <p:cNvSpPr/>
          <p:nvPr/>
        </p:nvSpPr>
        <p:spPr>
          <a:xfrm>
            <a:off x="2622525" y="3630619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9"/>
          <p:cNvSpPr/>
          <p:nvPr/>
        </p:nvSpPr>
        <p:spPr>
          <a:xfrm>
            <a:off x="6044163" y="1481006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79"/>
          <p:cNvSpPr/>
          <p:nvPr/>
        </p:nvSpPr>
        <p:spPr>
          <a:xfrm>
            <a:off x="3635763" y="1919288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79"/>
          <p:cNvSpPr/>
          <p:nvPr/>
        </p:nvSpPr>
        <p:spPr>
          <a:xfrm>
            <a:off x="2643150" y="2891156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79"/>
          <p:cNvSpPr/>
          <p:nvPr/>
        </p:nvSpPr>
        <p:spPr>
          <a:xfrm>
            <a:off x="2324838" y="2812500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79"/>
          <p:cNvSpPr/>
          <p:nvPr/>
        </p:nvSpPr>
        <p:spPr>
          <a:xfrm>
            <a:off x="2334475" y="2362416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9"/>
          <p:cNvSpPr/>
          <p:nvPr/>
        </p:nvSpPr>
        <p:spPr>
          <a:xfrm>
            <a:off x="5378075" y="2833688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79"/>
          <p:cNvSpPr/>
          <p:nvPr/>
        </p:nvSpPr>
        <p:spPr>
          <a:xfrm>
            <a:off x="2688125" y="1911769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79"/>
          <p:cNvSpPr/>
          <p:nvPr/>
        </p:nvSpPr>
        <p:spPr>
          <a:xfrm>
            <a:off x="5641563" y="2139834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79"/>
          <p:cNvSpPr/>
          <p:nvPr/>
        </p:nvSpPr>
        <p:spPr>
          <a:xfrm>
            <a:off x="4934975" y="2900653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79"/>
          <p:cNvSpPr/>
          <p:nvPr/>
        </p:nvSpPr>
        <p:spPr>
          <a:xfrm>
            <a:off x="4889450" y="1100456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79"/>
          <p:cNvSpPr/>
          <p:nvPr/>
        </p:nvSpPr>
        <p:spPr>
          <a:xfrm>
            <a:off x="2948588" y="1440338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79"/>
          <p:cNvSpPr/>
          <p:nvPr/>
        </p:nvSpPr>
        <p:spPr>
          <a:xfrm>
            <a:off x="5924950" y="3630188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79"/>
          <p:cNvSpPr/>
          <p:nvPr/>
        </p:nvSpPr>
        <p:spPr>
          <a:xfrm>
            <a:off x="6395450" y="2169759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79"/>
          <p:cNvSpPr/>
          <p:nvPr/>
        </p:nvSpPr>
        <p:spPr>
          <a:xfrm>
            <a:off x="6490575" y="2423766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79"/>
          <p:cNvSpPr/>
          <p:nvPr/>
        </p:nvSpPr>
        <p:spPr>
          <a:xfrm>
            <a:off x="5652950" y="2499844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79"/>
          <p:cNvSpPr/>
          <p:nvPr/>
        </p:nvSpPr>
        <p:spPr>
          <a:xfrm>
            <a:off x="6304575" y="1892625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79"/>
          <p:cNvSpPr/>
          <p:nvPr/>
        </p:nvSpPr>
        <p:spPr>
          <a:xfrm>
            <a:off x="4850550" y="2045072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79"/>
          <p:cNvSpPr/>
          <p:nvPr/>
        </p:nvSpPr>
        <p:spPr>
          <a:xfrm>
            <a:off x="4272200" y="1514053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79"/>
          <p:cNvSpPr/>
          <p:nvPr/>
        </p:nvSpPr>
        <p:spPr>
          <a:xfrm>
            <a:off x="4994050" y="1490644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79"/>
          <p:cNvSpPr/>
          <p:nvPr/>
        </p:nvSpPr>
        <p:spPr>
          <a:xfrm>
            <a:off x="4179025" y="1958719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79"/>
          <p:cNvSpPr/>
          <p:nvPr/>
        </p:nvSpPr>
        <p:spPr>
          <a:xfrm>
            <a:off x="2608813" y="1005319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79"/>
          <p:cNvSpPr/>
          <p:nvPr/>
        </p:nvSpPr>
        <p:spPr>
          <a:xfrm>
            <a:off x="6115725" y="3087488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79"/>
          <p:cNvSpPr/>
          <p:nvPr/>
        </p:nvSpPr>
        <p:spPr>
          <a:xfrm>
            <a:off x="5607275" y="3862388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79"/>
          <p:cNvSpPr/>
          <p:nvPr/>
        </p:nvSpPr>
        <p:spPr>
          <a:xfrm>
            <a:off x="4595475" y="2417025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79"/>
          <p:cNvSpPr/>
          <p:nvPr/>
        </p:nvSpPr>
        <p:spPr>
          <a:xfrm>
            <a:off x="2592038" y="2615222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79"/>
          <p:cNvSpPr/>
          <p:nvPr/>
        </p:nvSpPr>
        <p:spPr>
          <a:xfrm>
            <a:off x="3239888" y="1851956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79"/>
          <p:cNvSpPr/>
          <p:nvPr/>
        </p:nvSpPr>
        <p:spPr>
          <a:xfrm>
            <a:off x="2994825" y="1028813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79"/>
          <p:cNvSpPr/>
          <p:nvPr/>
        </p:nvSpPr>
        <p:spPr>
          <a:xfrm>
            <a:off x="5311000" y="2319338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79"/>
          <p:cNvSpPr/>
          <p:nvPr/>
        </p:nvSpPr>
        <p:spPr>
          <a:xfrm>
            <a:off x="1959463" y="929888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79"/>
          <p:cNvSpPr/>
          <p:nvPr/>
        </p:nvSpPr>
        <p:spPr>
          <a:xfrm>
            <a:off x="2295700" y="1319044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79"/>
          <p:cNvSpPr/>
          <p:nvPr/>
        </p:nvSpPr>
        <p:spPr>
          <a:xfrm>
            <a:off x="5617700" y="1195716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79"/>
          <p:cNvSpPr/>
          <p:nvPr/>
        </p:nvSpPr>
        <p:spPr>
          <a:xfrm>
            <a:off x="5607275" y="984900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79"/>
          <p:cNvSpPr/>
          <p:nvPr/>
        </p:nvSpPr>
        <p:spPr>
          <a:xfrm>
            <a:off x="6490575" y="1617394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79"/>
          <p:cNvSpPr/>
          <p:nvPr/>
        </p:nvSpPr>
        <p:spPr>
          <a:xfrm>
            <a:off x="4007550" y="1369556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79"/>
          <p:cNvSpPr/>
          <p:nvPr/>
        </p:nvSpPr>
        <p:spPr>
          <a:xfrm>
            <a:off x="3655575" y="1001194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79"/>
          <p:cNvSpPr/>
          <p:nvPr/>
        </p:nvSpPr>
        <p:spPr>
          <a:xfrm>
            <a:off x="4429925" y="959981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79"/>
          <p:cNvSpPr/>
          <p:nvPr/>
        </p:nvSpPr>
        <p:spPr>
          <a:xfrm>
            <a:off x="6402888" y="984900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9"/>
          <p:cNvSpPr/>
          <p:nvPr/>
        </p:nvSpPr>
        <p:spPr>
          <a:xfrm>
            <a:off x="3375100" y="1333716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79"/>
          <p:cNvSpPr/>
          <p:nvPr/>
        </p:nvSpPr>
        <p:spPr>
          <a:xfrm>
            <a:off x="3833813" y="2387288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79"/>
          <p:cNvSpPr/>
          <p:nvPr/>
        </p:nvSpPr>
        <p:spPr>
          <a:xfrm>
            <a:off x="6344475" y="4240463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79"/>
          <p:cNvSpPr/>
          <p:nvPr/>
        </p:nvSpPr>
        <p:spPr>
          <a:xfrm>
            <a:off x="6216900" y="3725138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79"/>
          <p:cNvSpPr/>
          <p:nvPr/>
        </p:nvSpPr>
        <p:spPr>
          <a:xfrm>
            <a:off x="1914950" y="1440328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79"/>
          <p:cNvSpPr/>
          <p:nvPr/>
        </p:nvSpPr>
        <p:spPr>
          <a:xfrm>
            <a:off x="4007550" y="2055188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9"/>
          <p:cNvSpPr/>
          <p:nvPr/>
        </p:nvSpPr>
        <p:spPr>
          <a:xfrm>
            <a:off x="5234125" y="3689109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79"/>
          <p:cNvSpPr/>
          <p:nvPr/>
        </p:nvSpPr>
        <p:spPr>
          <a:xfrm>
            <a:off x="6411150" y="3280594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79"/>
          <p:cNvSpPr/>
          <p:nvPr/>
        </p:nvSpPr>
        <p:spPr>
          <a:xfrm>
            <a:off x="1990900" y="2198288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79"/>
          <p:cNvSpPr/>
          <p:nvPr/>
        </p:nvSpPr>
        <p:spPr>
          <a:xfrm>
            <a:off x="1924200" y="3280594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79"/>
          <p:cNvSpPr/>
          <p:nvPr/>
        </p:nvSpPr>
        <p:spPr>
          <a:xfrm>
            <a:off x="2363438" y="1715906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9"/>
          <p:cNvSpPr/>
          <p:nvPr/>
        </p:nvSpPr>
        <p:spPr>
          <a:xfrm>
            <a:off x="4905363" y="3500325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79"/>
          <p:cNvSpPr/>
          <p:nvPr/>
        </p:nvSpPr>
        <p:spPr>
          <a:xfrm>
            <a:off x="6063925" y="4240463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79"/>
          <p:cNvSpPr/>
          <p:nvPr/>
        </p:nvSpPr>
        <p:spPr>
          <a:xfrm>
            <a:off x="6889200" y="3198244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79"/>
          <p:cNvSpPr/>
          <p:nvPr/>
        </p:nvSpPr>
        <p:spPr>
          <a:xfrm>
            <a:off x="4814688" y="3201788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79"/>
          <p:cNvSpPr/>
          <p:nvPr/>
        </p:nvSpPr>
        <p:spPr>
          <a:xfrm>
            <a:off x="4157775" y="2905744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79"/>
          <p:cNvSpPr/>
          <p:nvPr/>
        </p:nvSpPr>
        <p:spPr>
          <a:xfrm>
            <a:off x="5689125" y="1710009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79"/>
          <p:cNvSpPr/>
          <p:nvPr/>
        </p:nvSpPr>
        <p:spPr>
          <a:xfrm>
            <a:off x="3311838" y="2626716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79"/>
          <p:cNvSpPr/>
          <p:nvPr/>
        </p:nvSpPr>
        <p:spPr>
          <a:xfrm>
            <a:off x="3307925" y="2188425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79"/>
          <p:cNvSpPr/>
          <p:nvPr/>
        </p:nvSpPr>
        <p:spPr>
          <a:xfrm>
            <a:off x="5909900" y="1892616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9" name="Google Shape;1509;p79"/>
          <p:cNvGrpSpPr/>
          <p:nvPr/>
        </p:nvGrpSpPr>
        <p:grpSpPr>
          <a:xfrm>
            <a:off x="130250" y="1091700"/>
            <a:ext cx="1487100" cy="172350"/>
            <a:chOff x="130250" y="1455600"/>
            <a:chExt cx="1487100" cy="229800"/>
          </a:xfrm>
        </p:grpSpPr>
        <p:sp>
          <p:nvSpPr>
            <p:cNvPr id="1510" name="Google Shape;1510;p79"/>
            <p:cNvSpPr/>
            <p:nvPr/>
          </p:nvSpPr>
          <p:spPr>
            <a:xfrm>
              <a:off x="130250" y="1455600"/>
              <a:ext cx="229800" cy="229800"/>
            </a:xfrm>
            <a:prstGeom prst="ellipse">
              <a:avLst/>
            </a:prstGeom>
            <a:solidFill>
              <a:srgbClr val="3A81BA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79"/>
            <p:cNvSpPr txBox="1"/>
            <p:nvPr/>
          </p:nvSpPr>
          <p:spPr>
            <a:xfrm>
              <a:off x="360050" y="1455600"/>
              <a:ext cx="1257300" cy="2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Lato"/>
                  <a:ea typeface="Lato"/>
                  <a:cs typeface="Lato"/>
                  <a:sym typeface="Lato"/>
                </a:rPr>
                <a:t>49 Static</a:t>
              </a:r>
              <a:endParaRPr sz="2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12" name="Google Shape;1512;p79"/>
          <p:cNvGrpSpPr/>
          <p:nvPr/>
        </p:nvGrpSpPr>
        <p:grpSpPr>
          <a:xfrm>
            <a:off x="130250" y="1421906"/>
            <a:ext cx="1487100" cy="172350"/>
            <a:chOff x="130250" y="1895875"/>
            <a:chExt cx="1487100" cy="229800"/>
          </a:xfrm>
        </p:grpSpPr>
        <p:sp>
          <p:nvSpPr>
            <p:cNvPr id="1513" name="Google Shape;1513;p79"/>
            <p:cNvSpPr/>
            <p:nvPr/>
          </p:nvSpPr>
          <p:spPr>
            <a:xfrm>
              <a:off x="130250" y="1895875"/>
              <a:ext cx="229800" cy="229800"/>
            </a:xfrm>
            <a:prstGeom prst="ellipse">
              <a:avLst/>
            </a:prstGeom>
            <a:solidFill>
              <a:srgbClr val="F20253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79"/>
            <p:cNvSpPr txBox="1"/>
            <p:nvPr/>
          </p:nvSpPr>
          <p:spPr>
            <a:xfrm>
              <a:off x="360050" y="1895875"/>
              <a:ext cx="1257300" cy="2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Lato"/>
                  <a:ea typeface="Lato"/>
                  <a:cs typeface="Lato"/>
                  <a:sym typeface="Lato"/>
                </a:rPr>
                <a:t>1 BR</a:t>
              </a:r>
              <a:endParaRPr sz="2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15" name="Google Shape;1515;p79"/>
          <p:cNvGrpSpPr/>
          <p:nvPr/>
        </p:nvGrpSpPr>
        <p:grpSpPr>
          <a:xfrm>
            <a:off x="130250" y="1752113"/>
            <a:ext cx="1678200" cy="247950"/>
            <a:chOff x="130250" y="2336150"/>
            <a:chExt cx="1678200" cy="330600"/>
          </a:xfrm>
        </p:grpSpPr>
        <p:sp>
          <p:nvSpPr>
            <p:cNvPr id="1516" name="Google Shape;1516;p79"/>
            <p:cNvSpPr/>
            <p:nvPr/>
          </p:nvSpPr>
          <p:spPr>
            <a:xfrm>
              <a:off x="130250" y="2336150"/>
              <a:ext cx="259500" cy="330600"/>
            </a:xfrm>
            <a:prstGeom prst="triangle">
              <a:avLst>
                <a:gd fmla="val 50000" name="adj"/>
              </a:avLst>
            </a:prstGeom>
            <a:solidFill>
              <a:srgbClr val="8BAB42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79"/>
            <p:cNvSpPr txBox="1"/>
            <p:nvPr/>
          </p:nvSpPr>
          <p:spPr>
            <a:xfrm>
              <a:off x="360050" y="2413625"/>
              <a:ext cx="1448400" cy="2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Lato"/>
                  <a:ea typeface="Lato"/>
                  <a:cs typeface="Lato"/>
                  <a:sym typeface="Lato"/>
                </a:rPr>
                <a:t>50 CRWP</a:t>
              </a:r>
              <a:endParaRPr sz="2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518" name="Google Shape;1518;p79"/>
          <p:cNvSpPr/>
          <p:nvPr/>
        </p:nvSpPr>
        <p:spPr>
          <a:xfrm>
            <a:off x="161838" y="2157919"/>
            <a:ext cx="186000" cy="139500"/>
          </a:xfrm>
          <a:prstGeom prst="rect">
            <a:avLst/>
          </a:prstGeom>
          <a:solidFill>
            <a:srgbClr val="96333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79"/>
          <p:cNvSpPr txBox="1"/>
          <p:nvPr/>
        </p:nvSpPr>
        <p:spPr>
          <a:xfrm>
            <a:off x="320175" y="2123419"/>
            <a:ext cx="13794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100 GRM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80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185C5"/>
                </a:solidFill>
              </a:rPr>
              <a:t>‹#›</a:t>
            </a:fld>
            <a:endParaRPr>
              <a:solidFill>
                <a:srgbClr val="2185C5"/>
              </a:solidFill>
            </a:endParaRPr>
          </a:p>
        </p:txBody>
      </p:sp>
      <p:pic>
        <p:nvPicPr>
          <p:cNvPr id="1525" name="Google Shape;152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878681"/>
            <a:ext cx="4572000" cy="3386138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80"/>
          <p:cNvSpPr txBox="1"/>
          <p:nvPr>
            <p:ph idx="1" type="body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Introduction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Contextualization</a:t>
            </a:r>
            <a:endParaRPr sz="2400"/>
          </a:p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893700" y="1373588"/>
            <a:ext cx="75870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Everyday objects have been connected to the Internet</a:t>
            </a:r>
            <a:endParaRPr/>
          </a:p>
          <a:p>
            <a:pPr indent="-381000" lvl="1" marL="914400" rtl="0" algn="just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/>
              <a:t>Wireless communication + Sensing + </a:t>
            </a:r>
            <a:r>
              <a:rPr lang="en" u="sng">
                <a:solidFill>
                  <a:srgbClr val="FF9715"/>
                </a:solidFill>
              </a:rPr>
              <a:t>Mobility</a:t>
            </a:r>
            <a:endParaRPr u="sng">
              <a:solidFill>
                <a:srgbClr val="FF9715"/>
              </a:solidFill>
            </a:endParaRPr>
          </a:p>
        </p:txBody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775" y="2936150"/>
            <a:ext cx="2806818" cy="18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4023900" y="4731919"/>
            <a:ext cx="44568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E9E9E"/>
                </a:solidFill>
              </a:rPr>
              <a:t>Fonte: https://www.statista.com/statistics/471264/iot-number-of-connected-devices-worldwide/</a:t>
            </a:r>
            <a:endParaRPr sz="800">
              <a:solidFill>
                <a:srgbClr val="9E9E9E"/>
              </a:solidFill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6190575" y="3115388"/>
            <a:ext cx="1228800" cy="7851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rgbClr val="F202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8"/>
          <p:cNvCxnSpPr>
            <a:stCxn id="144" idx="3"/>
            <a:endCxn id="142" idx="1"/>
          </p:cNvCxnSpPr>
          <p:nvPr/>
        </p:nvCxnSpPr>
        <p:spPr>
          <a:xfrm flipH="1" rot="10800000">
            <a:off x="3537425" y="3507913"/>
            <a:ext cx="2653200" cy="205500"/>
          </a:xfrm>
          <a:prstGeom prst="straightConnector1">
            <a:avLst/>
          </a:prstGeom>
          <a:noFill/>
          <a:ln cap="flat" cmpd="sng" w="38100">
            <a:solidFill>
              <a:srgbClr val="F2025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4" name="Google Shape;144;p18"/>
          <p:cNvSpPr txBox="1"/>
          <p:nvPr/>
        </p:nvSpPr>
        <p:spPr>
          <a:xfrm>
            <a:off x="1747025" y="3434713"/>
            <a:ext cx="17904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20253"/>
                </a:solidFill>
                <a:latin typeface="Raleway"/>
                <a:ea typeface="Raleway"/>
                <a:cs typeface="Raleway"/>
                <a:sym typeface="Raleway"/>
              </a:rPr>
              <a:t>30+ Bi more in the next years.</a:t>
            </a:r>
            <a:endParaRPr sz="1800">
              <a:solidFill>
                <a:srgbClr val="F2025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81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185C5"/>
                </a:solidFill>
              </a:rPr>
              <a:t>‹#›</a:t>
            </a:fld>
            <a:endParaRPr>
              <a:solidFill>
                <a:srgbClr val="2185C5"/>
              </a:solidFill>
            </a:endParaRPr>
          </a:p>
        </p:txBody>
      </p:sp>
      <p:pic>
        <p:nvPicPr>
          <p:cNvPr id="1532" name="Google Shape;153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878681"/>
            <a:ext cx="4572000" cy="3386138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p81"/>
          <p:cNvSpPr txBox="1"/>
          <p:nvPr>
            <p:ph idx="1" type="body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379925" y="1593675"/>
            <a:ext cx="8178000" cy="1956300"/>
          </a:xfrm>
          <a:prstGeom prst="roundRect">
            <a:avLst>
              <a:gd fmla="val 16667" name="adj"/>
            </a:avLst>
          </a:prstGeom>
          <a:solidFill>
            <a:srgbClr val="FECA5D">
              <a:alpha val="93460"/>
            </a:srgbClr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What about using a machine learning model to figure out the mobility pattern?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82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185C5"/>
                </a:solidFill>
              </a:rPr>
              <a:t>‹#›</a:t>
            </a:fld>
            <a:endParaRPr>
              <a:solidFill>
                <a:srgbClr val="2185C5"/>
              </a:solidFill>
            </a:endParaRPr>
          </a:p>
        </p:txBody>
      </p:sp>
      <p:graphicFrame>
        <p:nvGraphicFramePr>
          <p:cNvPr id="1540" name="Google Shape;1540;p82"/>
          <p:cNvGraphicFramePr/>
          <p:nvPr/>
        </p:nvGraphicFramePr>
        <p:xfrm>
          <a:off x="234100" y="8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{6B5F3159-6F27-4EA9-869E-E3144EDB8714}</a:tableStyleId>
              </a:tblPr>
              <a:tblGrid>
                <a:gridCol w="3475725"/>
                <a:gridCol w="3903625"/>
              </a:tblGrid>
              <a:tr h="3277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2025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Neural  Network</a:t>
                      </a:r>
                      <a:r>
                        <a:rPr b="1"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  (Multi-Layer Perceptron) </a:t>
                      </a:r>
                      <a:endParaRPr b="1"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Architecture  and  parameters</a:t>
                      </a:r>
                      <a:endParaRPr b="1"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solidFill>
                      <a:srgbClr val="7ECEFD"/>
                    </a:solidFill>
                  </a:tcPr>
                </a:tc>
                <a:tc hMerge="1"/>
              </a:tr>
              <a:tr h="32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Lato"/>
                          <a:ea typeface="Lato"/>
                          <a:cs typeface="Lato"/>
                          <a:sym typeface="Lato"/>
                        </a:rPr>
                        <a:t>Architecture</a:t>
                      </a:r>
                      <a:endParaRPr sz="1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Lato"/>
                          <a:ea typeface="Lato"/>
                          <a:cs typeface="Lato"/>
                          <a:sym typeface="Lato"/>
                        </a:rPr>
                        <a:t>1 Hidden layer with 100 neurons</a:t>
                      </a:r>
                      <a:endParaRPr sz="1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/>
                </a:tc>
              </a:tr>
              <a:tr h="32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Lato"/>
                          <a:ea typeface="Lato"/>
                          <a:cs typeface="Lato"/>
                          <a:sym typeface="Lato"/>
                        </a:rPr>
                        <a:t>Activation</a:t>
                      </a:r>
                      <a:endParaRPr sz="1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Lato"/>
                          <a:ea typeface="Lato"/>
                          <a:cs typeface="Lato"/>
                          <a:sym typeface="Lato"/>
                        </a:rPr>
                        <a:t>Rectified linear unit function</a:t>
                      </a:r>
                      <a:endParaRPr sz="1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/>
                </a:tc>
              </a:tr>
              <a:tr h="32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Lato"/>
                          <a:ea typeface="Lato"/>
                          <a:cs typeface="Lato"/>
                          <a:sym typeface="Lato"/>
                        </a:rPr>
                        <a:t>Learning  rate</a:t>
                      </a:r>
                      <a:endParaRPr sz="1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Lato"/>
                          <a:ea typeface="Lato"/>
                          <a:cs typeface="Lato"/>
                          <a:sym typeface="Lato"/>
                        </a:rPr>
                        <a:t>Constant</a:t>
                      </a:r>
                      <a:endParaRPr sz="1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/>
                </a:tc>
              </a:tr>
              <a:tr h="32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Lato"/>
                          <a:ea typeface="Lato"/>
                          <a:cs typeface="Lato"/>
                          <a:sym typeface="Lato"/>
                        </a:rPr>
                        <a:t>#  epochs</a:t>
                      </a:r>
                      <a:endParaRPr sz="1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Lato"/>
                          <a:ea typeface="Lato"/>
                          <a:cs typeface="Lato"/>
                          <a:sym typeface="Lato"/>
                        </a:rPr>
                        <a:t>500</a:t>
                      </a:r>
                      <a:endParaRPr sz="1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/>
                </a:tc>
              </a:tr>
              <a:tr h="35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Lato"/>
                          <a:ea typeface="Lato"/>
                          <a:cs typeface="Lato"/>
                          <a:sym typeface="Lato"/>
                        </a:rPr>
                        <a:t>Weight  optimization</a:t>
                      </a:r>
                      <a:endParaRPr sz="1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Lato"/>
                          <a:ea typeface="Lato"/>
                          <a:cs typeface="Lato"/>
                          <a:sym typeface="Lato"/>
                        </a:rPr>
                        <a:t>Adam</a:t>
                      </a:r>
                      <a:endParaRPr sz="1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Lato"/>
                          <a:ea typeface="Lato"/>
                          <a:cs typeface="Lato"/>
                          <a:sym typeface="Lato"/>
                        </a:rPr>
                        <a:t>Train  dataset</a:t>
                      </a:r>
                      <a:endParaRPr sz="1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Lato"/>
                          <a:ea typeface="Lato"/>
                          <a:cs typeface="Lato"/>
                          <a:sym typeface="Lato"/>
                        </a:rPr>
                        <a:t>10 random topologies</a:t>
                      </a:r>
                      <a:endParaRPr sz="1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Lato"/>
                          <a:ea typeface="Lato"/>
                          <a:cs typeface="Lato"/>
                          <a:sym typeface="Lato"/>
                        </a:rPr>
                        <a:t>Validation  model</a:t>
                      </a:r>
                      <a:endParaRPr sz="1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Lato"/>
                          <a:ea typeface="Lato"/>
                          <a:cs typeface="Lato"/>
                          <a:sym typeface="Lato"/>
                        </a:rPr>
                        <a:t>10-fold cross-validation</a:t>
                      </a:r>
                      <a:endParaRPr sz="1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graphicFrame>
        <p:nvGraphicFramePr>
          <p:cNvPr id="1541" name="Google Shape;1541;p82"/>
          <p:cNvGraphicFramePr/>
          <p:nvPr/>
        </p:nvGraphicFramePr>
        <p:xfrm>
          <a:off x="1666850" y="3174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{6B5F3159-6F27-4EA9-869E-E3144EDB8714}</a:tableStyleId>
              </a:tblPr>
              <a:tblGrid>
                <a:gridCol w="1665950"/>
                <a:gridCol w="1347750"/>
                <a:gridCol w="1347750"/>
              </a:tblGrid>
              <a:tr h="32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Precision</a:t>
                      </a:r>
                      <a:endParaRPr sz="1100"/>
                    </a:p>
                  </a:txBody>
                  <a:tcPr marT="68575" marB="68575" marR="91425" marL="91425"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Recall</a:t>
                      </a:r>
                      <a:endParaRPr sz="1100"/>
                    </a:p>
                  </a:txBody>
                  <a:tcPr marT="68575" marB="68575" marR="91425" marL="91425">
                    <a:solidFill>
                      <a:srgbClr val="7ECEFD"/>
                    </a:solidFill>
                  </a:tcPr>
                </a:tc>
              </a:tr>
              <a:tr h="327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Non-Human</a:t>
                      </a:r>
                      <a:endParaRPr b="1"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0.99</a:t>
                      </a:r>
                      <a:endParaRPr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/>
                </a:tc>
              </a:tr>
              <a:tr h="327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Human</a:t>
                      </a:r>
                      <a:endParaRPr b="1"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0.98</a:t>
                      </a:r>
                      <a:endParaRPr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/>
                </a:tc>
              </a:tr>
              <a:tr h="327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Static</a:t>
                      </a:r>
                      <a:endParaRPr b="1"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Lato"/>
                          <a:ea typeface="Lato"/>
                          <a:cs typeface="Lato"/>
                          <a:sym typeface="Lato"/>
                        </a:rPr>
                        <a:t>0.96</a:t>
                      </a:r>
                      <a:endParaRPr sz="15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/>
                </a:tc>
              </a:tr>
              <a:tr h="327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2025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Avg/Total</a:t>
                      </a:r>
                      <a:endParaRPr b="1" sz="1500">
                        <a:solidFill>
                          <a:srgbClr val="F2025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2025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0.99</a:t>
                      </a:r>
                      <a:endParaRPr b="1" sz="1500">
                        <a:solidFill>
                          <a:srgbClr val="F2025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20253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0.99</a:t>
                      </a:r>
                      <a:endParaRPr b="1" sz="1500">
                        <a:solidFill>
                          <a:srgbClr val="F20253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" name="Google Shape;154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50" y="1194112"/>
            <a:ext cx="5306137" cy="33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p83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8" name="Google Shape;1548;p83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Evaluation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/>
              <a:t>Trade-off balance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3" name="Google Shape;155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50" y="1194112"/>
            <a:ext cx="5306137" cy="33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84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5" name="Google Shape;1555;p84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Evaluation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/>
              <a:t>Trade-off balance</a:t>
            </a:r>
            <a:endParaRPr/>
          </a:p>
        </p:txBody>
      </p:sp>
      <p:sp>
        <p:nvSpPr>
          <p:cNvPr id="1556" name="Google Shape;1556;p84"/>
          <p:cNvSpPr/>
          <p:nvPr/>
        </p:nvSpPr>
        <p:spPr>
          <a:xfrm rot="5400000">
            <a:off x="4848475" y="1661156"/>
            <a:ext cx="414300" cy="61545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5CAFE"/>
              </a:gs>
              <a:gs pos="100000">
                <a:srgbClr val="2F6FAC"/>
              </a:gs>
            </a:gsLst>
            <a:lin ang="16200038" scaled="0"/>
          </a:gra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557" name="Google Shape;1557;p84"/>
          <p:cNvSpPr/>
          <p:nvPr/>
        </p:nvSpPr>
        <p:spPr>
          <a:xfrm>
            <a:off x="4000650" y="1900219"/>
            <a:ext cx="4689300" cy="1123500"/>
          </a:xfrm>
          <a:prstGeom prst="roundRect">
            <a:avLst>
              <a:gd fmla="val 16667" name="adj"/>
            </a:avLst>
          </a:prstGeom>
          <a:solidFill>
            <a:srgbClr val="FECA5D">
              <a:alpha val="93460"/>
            </a:srgbClr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Better energy consumption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Quick response to mobility events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8" name="Google Shape;1558;p84"/>
          <p:cNvSpPr/>
          <p:nvPr/>
        </p:nvSpPr>
        <p:spPr>
          <a:xfrm>
            <a:off x="418950" y="1194110"/>
            <a:ext cx="552600" cy="31860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5CAFE"/>
              </a:gs>
              <a:gs pos="100000">
                <a:srgbClr val="2F6FAC"/>
              </a:gs>
            </a:gsLst>
            <a:lin ang="16200038" scaled="0"/>
          </a:gra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5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Reports</a:t>
            </a:r>
            <a:endParaRPr/>
          </a:p>
        </p:txBody>
      </p:sp>
      <p:sp>
        <p:nvSpPr>
          <p:cNvPr id="1564" name="Google Shape;1564;p85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5" name="Google Shape;1565;p85"/>
          <p:cNvSpPr txBox="1"/>
          <p:nvPr/>
        </p:nvSpPr>
        <p:spPr>
          <a:xfrm>
            <a:off x="379325" y="1523400"/>
            <a:ext cx="86502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20253"/>
              </a:buClr>
              <a:buSzPts val="1800"/>
              <a:buFont typeface="Lato"/>
              <a:buAutoNum type="arabicPeriod"/>
            </a:pPr>
            <a:r>
              <a:rPr b="1" lang="en" sz="18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Dribble: a learn-based timer scheme selector for mobility management in IoT.</a:t>
            </a:r>
            <a:endParaRPr b="1" sz="1800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IEEE WCNC</a:t>
            </a:r>
            <a:r>
              <a:rPr lang="en" sz="2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 2019</a:t>
            </a:r>
            <a:endParaRPr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2025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8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7ECEFD"/>
                </a:solidFill>
              </a:rPr>
              <a:t>3</a:t>
            </a:r>
            <a:r>
              <a:rPr lang="en" sz="7200">
                <a:solidFill>
                  <a:srgbClr val="7ECEFD"/>
                </a:solidFill>
              </a:rPr>
              <a:t>.</a:t>
            </a:r>
            <a:endParaRPr sz="7200">
              <a:solidFill>
                <a:srgbClr val="7ECEF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Alternative Routing Protocol for </a:t>
            </a:r>
            <a:r>
              <a:rPr b="1" lang="en" u="sng">
                <a:solidFill>
                  <a:srgbClr val="F20253"/>
                </a:solidFill>
              </a:rPr>
              <a:t>Static</a:t>
            </a:r>
            <a:r>
              <a:rPr lang="en"/>
              <a:t> IoT</a:t>
            </a:r>
            <a:endParaRPr/>
          </a:p>
        </p:txBody>
      </p:sp>
      <p:sp>
        <p:nvSpPr>
          <p:cNvPr id="1571" name="Google Shape;1571;p86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2" name="Google Shape;1572;p86"/>
          <p:cNvSpPr txBox="1"/>
          <p:nvPr>
            <p:ph idx="1" type="subTitle"/>
          </p:nvPr>
        </p:nvSpPr>
        <p:spPr>
          <a:xfrm>
            <a:off x="3047700" y="2840063"/>
            <a:ext cx="5410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✓"/>
            </a:pPr>
            <a:r>
              <a:rPr lang="en"/>
              <a:t>Matrix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✓"/>
            </a:pPr>
            <a:r>
              <a:rPr lang="en"/>
              <a:t>Results</a:t>
            </a:r>
            <a:endParaRPr/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Char char="✓"/>
            </a:pPr>
            <a:r>
              <a:rPr lang="en"/>
              <a:t>Reports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87"/>
          <p:cNvSpPr txBox="1"/>
          <p:nvPr>
            <p:ph type="title"/>
          </p:nvPr>
        </p:nvSpPr>
        <p:spPr>
          <a:xfrm>
            <a:off x="243775" y="205988"/>
            <a:ext cx="8647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Matrix Approach</a:t>
            </a:r>
            <a:endParaRPr/>
          </a:p>
        </p:txBody>
      </p:sp>
      <p:sp>
        <p:nvSpPr>
          <p:cNvPr id="1578" name="Google Shape;1578;p87"/>
          <p:cNvSpPr txBox="1"/>
          <p:nvPr>
            <p:ph idx="1" type="body"/>
          </p:nvPr>
        </p:nvSpPr>
        <p:spPr>
          <a:xfrm>
            <a:off x="1172538" y="1892550"/>
            <a:ext cx="21915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Any-to-any routing</a:t>
            </a:r>
            <a:endParaRPr b="1" sz="2000"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79" name="Google Shape;1579;p87"/>
          <p:cNvSpPr txBox="1"/>
          <p:nvPr>
            <p:ph idx="2" type="body"/>
          </p:nvPr>
        </p:nvSpPr>
        <p:spPr>
          <a:xfrm>
            <a:off x="3476255" y="1892550"/>
            <a:ext cx="21915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000"/>
              <a:t>Memory efficiency</a:t>
            </a:r>
            <a:endParaRPr sz="2000"/>
          </a:p>
        </p:txBody>
      </p:sp>
      <p:sp>
        <p:nvSpPr>
          <p:cNvPr id="1580" name="Google Shape;1580;p87"/>
          <p:cNvSpPr txBox="1"/>
          <p:nvPr>
            <p:ph idx="3" type="body"/>
          </p:nvPr>
        </p:nvSpPr>
        <p:spPr>
          <a:xfrm>
            <a:off x="5779973" y="1892550"/>
            <a:ext cx="21915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000"/>
              <a:t>Reliability</a:t>
            </a:r>
            <a:endParaRPr sz="2000"/>
          </a:p>
        </p:txBody>
      </p:sp>
      <p:sp>
        <p:nvSpPr>
          <p:cNvPr id="1581" name="Google Shape;1581;p87"/>
          <p:cNvSpPr txBox="1"/>
          <p:nvPr>
            <p:ph idx="1" type="body"/>
          </p:nvPr>
        </p:nvSpPr>
        <p:spPr>
          <a:xfrm>
            <a:off x="1172538" y="3664200"/>
            <a:ext cx="21915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000"/>
              <a:t>Fault </a:t>
            </a:r>
            <a:r>
              <a:rPr b="1" lang="en" sz="2000"/>
              <a:t> tolerance</a:t>
            </a:r>
            <a:endParaRPr sz="2000"/>
          </a:p>
        </p:txBody>
      </p:sp>
      <p:sp>
        <p:nvSpPr>
          <p:cNvPr id="1582" name="Google Shape;1582;p87"/>
          <p:cNvSpPr txBox="1"/>
          <p:nvPr>
            <p:ph idx="2" type="body"/>
          </p:nvPr>
        </p:nvSpPr>
        <p:spPr>
          <a:xfrm>
            <a:off x="3476255" y="3664200"/>
            <a:ext cx="21915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2000"/>
              <a:t>Hardware independence</a:t>
            </a:r>
            <a:endParaRPr sz="2000"/>
          </a:p>
        </p:txBody>
      </p:sp>
      <p:sp>
        <p:nvSpPr>
          <p:cNvPr id="1583" name="Google Shape;1583;p87"/>
          <p:cNvSpPr txBox="1"/>
          <p:nvPr>
            <p:ph idx="3" type="body"/>
          </p:nvPr>
        </p:nvSpPr>
        <p:spPr>
          <a:xfrm>
            <a:off x="5779973" y="3664200"/>
            <a:ext cx="21915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IoT integration</a:t>
            </a:r>
            <a:endParaRPr sz="2000"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/>
          </a:p>
        </p:txBody>
      </p:sp>
      <p:grpSp>
        <p:nvGrpSpPr>
          <p:cNvPr id="1584" name="Google Shape;1584;p87"/>
          <p:cNvGrpSpPr/>
          <p:nvPr/>
        </p:nvGrpSpPr>
        <p:grpSpPr>
          <a:xfrm>
            <a:off x="5026460" y="2593572"/>
            <a:ext cx="358351" cy="286367"/>
            <a:chOff x="5970800" y="1619250"/>
            <a:chExt cx="428650" cy="456725"/>
          </a:xfrm>
        </p:grpSpPr>
        <p:sp>
          <p:nvSpPr>
            <p:cNvPr id="1585" name="Google Shape;1585;p87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87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87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87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9" name="Google Shape;1589;p87"/>
          <p:cNvGrpSpPr/>
          <p:nvPr/>
        </p:nvGrpSpPr>
        <p:grpSpPr>
          <a:xfrm>
            <a:off x="1922100" y="3171225"/>
            <a:ext cx="692400" cy="519300"/>
            <a:chOff x="977625" y="4228300"/>
            <a:chExt cx="692400" cy="692400"/>
          </a:xfrm>
        </p:grpSpPr>
        <p:sp>
          <p:nvSpPr>
            <p:cNvPr id="1590" name="Google Shape;1590;p87"/>
            <p:cNvSpPr/>
            <p:nvPr/>
          </p:nvSpPr>
          <p:spPr>
            <a:xfrm>
              <a:off x="977625" y="4228300"/>
              <a:ext cx="692400" cy="6924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1" name="Google Shape;1591;p87"/>
            <p:cNvGrpSpPr/>
            <p:nvPr/>
          </p:nvGrpSpPr>
          <p:grpSpPr>
            <a:xfrm>
              <a:off x="1148234" y="4403368"/>
              <a:ext cx="351204" cy="324661"/>
              <a:chOff x="5975075" y="2327500"/>
              <a:chExt cx="420100" cy="388350"/>
            </a:xfrm>
          </p:grpSpPr>
          <p:sp>
            <p:nvSpPr>
              <p:cNvPr id="1592" name="Google Shape;1592;p87"/>
              <p:cNvSpPr/>
              <p:nvPr/>
            </p:nvSpPr>
            <p:spPr>
              <a:xfrm>
                <a:off x="5975075" y="2474650"/>
                <a:ext cx="98325" cy="220450"/>
              </a:xfrm>
              <a:custGeom>
                <a:rect b="b" l="l" r="r" t="t"/>
                <a:pathLst>
                  <a:path extrusionOk="0" h="8818" w="3933">
                    <a:moveTo>
                      <a:pt x="2418" y="1002"/>
                    </a:moveTo>
                    <a:lnTo>
                      <a:pt x="2565" y="1027"/>
                    </a:lnTo>
                    <a:lnTo>
                      <a:pt x="2687" y="1075"/>
                    </a:lnTo>
                    <a:lnTo>
                      <a:pt x="2809" y="1124"/>
                    </a:lnTo>
                    <a:lnTo>
                      <a:pt x="2907" y="1222"/>
                    </a:lnTo>
                    <a:lnTo>
                      <a:pt x="3005" y="1320"/>
                    </a:lnTo>
                    <a:lnTo>
                      <a:pt x="3078" y="1442"/>
                    </a:lnTo>
                    <a:lnTo>
                      <a:pt x="3102" y="1564"/>
                    </a:lnTo>
                    <a:lnTo>
                      <a:pt x="3127" y="1710"/>
                    </a:lnTo>
                    <a:lnTo>
                      <a:pt x="3102" y="1857"/>
                    </a:lnTo>
                    <a:lnTo>
                      <a:pt x="3078" y="1979"/>
                    </a:lnTo>
                    <a:lnTo>
                      <a:pt x="3005" y="2101"/>
                    </a:lnTo>
                    <a:lnTo>
                      <a:pt x="2907" y="2223"/>
                    </a:lnTo>
                    <a:lnTo>
                      <a:pt x="2809" y="2297"/>
                    </a:lnTo>
                    <a:lnTo>
                      <a:pt x="2687" y="2370"/>
                    </a:lnTo>
                    <a:lnTo>
                      <a:pt x="2565" y="2394"/>
                    </a:lnTo>
                    <a:lnTo>
                      <a:pt x="2418" y="2419"/>
                    </a:lnTo>
                    <a:lnTo>
                      <a:pt x="2272" y="2394"/>
                    </a:lnTo>
                    <a:lnTo>
                      <a:pt x="2150" y="2370"/>
                    </a:lnTo>
                    <a:lnTo>
                      <a:pt x="2028" y="2297"/>
                    </a:lnTo>
                    <a:lnTo>
                      <a:pt x="1930" y="2223"/>
                    </a:lnTo>
                    <a:lnTo>
                      <a:pt x="1832" y="2101"/>
                    </a:lnTo>
                    <a:lnTo>
                      <a:pt x="1759" y="1979"/>
                    </a:lnTo>
                    <a:lnTo>
                      <a:pt x="1735" y="1857"/>
                    </a:lnTo>
                    <a:lnTo>
                      <a:pt x="1710" y="1710"/>
                    </a:lnTo>
                    <a:lnTo>
                      <a:pt x="1735" y="1564"/>
                    </a:lnTo>
                    <a:lnTo>
                      <a:pt x="1759" y="1442"/>
                    </a:lnTo>
                    <a:lnTo>
                      <a:pt x="1832" y="1320"/>
                    </a:lnTo>
                    <a:lnTo>
                      <a:pt x="1930" y="1222"/>
                    </a:lnTo>
                    <a:lnTo>
                      <a:pt x="2028" y="1124"/>
                    </a:lnTo>
                    <a:lnTo>
                      <a:pt x="2150" y="1075"/>
                    </a:lnTo>
                    <a:lnTo>
                      <a:pt x="2272" y="1027"/>
                    </a:lnTo>
                    <a:lnTo>
                      <a:pt x="2418" y="1002"/>
                    </a:lnTo>
                    <a:close/>
                    <a:moveTo>
                      <a:pt x="1" y="1"/>
                    </a:moveTo>
                    <a:lnTo>
                      <a:pt x="1" y="8817"/>
                    </a:lnTo>
                    <a:lnTo>
                      <a:pt x="3933" y="8817"/>
                    </a:lnTo>
                    <a:lnTo>
                      <a:pt x="39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87"/>
              <p:cNvSpPr/>
              <p:nvPr/>
            </p:nvSpPr>
            <p:spPr>
              <a:xfrm>
                <a:off x="6088025" y="2327500"/>
                <a:ext cx="307150" cy="388350"/>
              </a:xfrm>
              <a:custGeom>
                <a:rect b="b" l="l" r="r" t="t"/>
                <a:pathLst>
                  <a:path extrusionOk="0" h="15534" w="12286">
                    <a:moveTo>
                      <a:pt x="6326" y="1"/>
                    </a:moveTo>
                    <a:lnTo>
                      <a:pt x="5960" y="25"/>
                    </a:lnTo>
                    <a:lnTo>
                      <a:pt x="5716" y="74"/>
                    </a:lnTo>
                    <a:lnTo>
                      <a:pt x="5520" y="147"/>
                    </a:lnTo>
                    <a:lnTo>
                      <a:pt x="5374" y="221"/>
                    </a:lnTo>
                    <a:lnTo>
                      <a:pt x="4983" y="1466"/>
                    </a:lnTo>
                    <a:lnTo>
                      <a:pt x="4788" y="2028"/>
                    </a:lnTo>
                    <a:lnTo>
                      <a:pt x="4592" y="2541"/>
                    </a:lnTo>
                    <a:lnTo>
                      <a:pt x="4397" y="3005"/>
                    </a:lnTo>
                    <a:lnTo>
                      <a:pt x="4202" y="3396"/>
                    </a:lnTo>
                    <a:lnTo>
                      <a:pt x="4031" y="3689"/>
                    </a:lnTo>
                    <a:lnTo>
                      <a:pt x="3884" y="3933"/>
                    </a:lnTo>
                    <a:lnTo>
                      <a:pt x="3664" y="4153"/>
                    </a:lnTo>
                    <a:lnTo>
                      <a:pt x="3322" y="4495"/>
                    </a:lnTo>
                    <a:lnTo>
                      <a:pt x="2516" y="5252"/>
                    </a:lnTo>
                    <a:lnTo>
                      <a:pt x="1442" y="6229"/>
                    </a:lnTo>
                    <a:lnTo>
                      <a:pt x="1" y="6229"/>
                    </a:lnTo>
                    <a:lnTo>
                      <a:pt x="1" y="13433"/>
                    </a:lnTo>
                    <a:lnTo>
                      <a:pt x="1515" y="13433"/>
                    </a:lnTo>
                    <a:lnTo>
                      <a:pt x="2004" y="13678"/>
                    </a:lnTo>
                    <a:lnTo>
                      <a:pt x="2687" y="13971"/>
                    </a:lnTo>
                    <a:lnTo>
                      <a:pt x="3567" y="14313"/>
                    </a:lnTo>
                    <a:lnTo>
                      <a:pt x="4544" y="14679"/>
                    </a:lnTo>
                    <a:lnTo>
                      <a:pt x="5594" y="14997"/>
                    </a:lnTo>
                    <a:lnTo>
                      <a:pt x="6131" y="15143"/>
                    </a:lnTo>
                    <a:lnTo>
                      <a:pt x="6668" y="15265"/>
                    </a:lnTo>
                    <a:lnTo>
                      <a:pt x="7181" y="15387"/>
                    </a:lnTo>
                    <a:lnTo>
                      <a:pt x="7694" y="15461"/>
                    </a:lnTo>
                    <a:lnTo>
                      <a:pt x="8158" y="15509"/>
                    </a:lnTo>
                    <a:lnTo>
                      <a:pt x="8622" y="15534"/>
                    </a:lnTo>
                    <a:lnTo>
                      <a:pt x="9404" y="15534"/>
                    </a:lnTo>
                    <a:lnTo>
                      <a:pt x="9819" y="15509"/>
                    </a:lnTo>
                    <a:lnTo>
                      <a:pt x="10210" y="15461"/>
                    </a:lnTo>
                    <a:lnTo>
                      <a:pt x="10552" y="15363"/>
                    </a:lnTo>
                    <a:lnTo>
                      <a:pt x="10723" y="15314"/>
                    </a:lnTo>
                    <a:lnTo>
                      <a:pt x="10845" y="15265"/>
                    </a:lnTo>
                    <a:lnTo>
                      <a:pt x="10967" y="15192"/>
                    </a:lnTo>
                    <a:lnTo>
                      <a:pt x="11064" y="15094"/>
                    </a:lnTo>
                    <a:lnTo>
                      <a:pt x="11113" y="14997"/>
                    </a:lnTo>
                    <a:lnTo>
                      <a:pt x="11162" y="14874"/>
                    </a:lnTo>
                    <a:lnTo>
                      <a:pt x="11235" y="14166"/>
                    </a:lnTo>
                    <a:lnTo>
                      <a:pt x="11211" y="13995"/>
                    </a:lnTo>
                    <a:lnTo>
                      <a:pt x="11162" y="13849"/>
                    </a:lnTo>
                    <a:lnTo>
                      <a:pt x="11064" y="13702"/>
                    </a:lnTo>
                    <a:lnTo>
                      <a:pt x="10918" y="13580"/>
                    </a:lnTo>
                    <a:lnTo>
                      <a:pt x="11040" y="13556"/>
                    </a:lnTo>
                    <a:lnTo>
                      <a:pt x="11162" y="13507"/>
                    </a:lnTo>
                    <a:lnTo>
                      <a:pt x="11284" y="13458"/>
                    </a:lnTo>
                    <a:lnTo>
                      <a:pt x="11382" y="13360"/>
                    </a:lnTo>
                    <a:lnTo>
                      <a:pt x="11455" y="13263"/>
                    </a:lnTo>
                    <a:lnTo>
                      <a:pt x="11528" y="13140"/>
                    </a:lnTo>
                    <a:lnTo>
                      <a:pt x="11577" y="12994"/>
                    </a:lnTo>
                    <a:lnTo>
                      <a:pt x="11602" y="12872"/>
                    </a:lnTo>
                    <a:lnTo>
                      <a:pt x="11675" y="11993"/>
                    </a:lnTo>
                    <a:lnTo>
                      <a:pt x="11675" y="11870"/>
                    </a:lnTo>
                    <a:lnTo>
                      <a:pt x="11675" y="11773"/>
                    </a:lnTo>
                    <a:lnTo>
                      <a:pt x="11651" y="11651"/>
                    </a:lnTo>
                    <a:lnTo>
                      <a:pt x="11602" y="11553"/>
                    </a:lnTo>
                    <a:lnTo>
                      <a:pt x="11480" y="11382"/>
                    </a:lnTo>
                    <a:lnTo>
                      <a:pt x="11406" y="11309"/>
                    </a:lnTo>
                    <a:lnTo>
                      <a:pt x="11333" y="11235"/>
                    </a:lnTo>
                    <a:lnTo>
                      <a:pt x="11455" y="11211"/>
                    </a:lnTo>
                    <a:lnTo>
                      <a:pt x="11553" y="11162"/>
                    </a:lnTo>
                    <a:lnTo>
                      <a:pt x="11651" y="11089"/>
                    </a:lnTo>
                    <a:lnTo>
                      <a:pt x="11748" y="10991"/>
                    </a:lnTo>
                    <a:lnTo>
                      <a:pt x="11822" y="10893"/>
                    </a:lnTo>
                    <a:lnTo>
                      <a:pt x="11870" y="10796"/>
                    </a:lnTo>
                    <a:lnTo>
                      <a:pt x="11919" y="10674"/>
                    </a:lnTo>
                    <a:lnTo>
                      <a:pt x="11944" y="10527"/>
                    </a:lnTo>
                    <a:lnTo>
                      <a:pt x="12017" y="9672"/>
                    </a:lnTo>
                    <a:lnTo>
                      <a:pt x="12017" y="9550"/>
                    </a:lnTo>
                    <a:lnTo>
                      <a:pt x="12017" y="9428"/>
                    </a:lnTo>
                    <a:lnTo>
                      <a:pt x="11993" y="9306"/>
                    </a:lnTo>
                    <a:lnTo>
                      <a:pt x="11944" y="9208"/>
                    </a:lnTo>
                    <a:lnTo>
                      <a:pt x="11895" y="9111"/>
                    </a:lnTo>
                    <a:lnTo>
                      <a:pt x="11822" y="9037"/>
                    </a:lnTo>
                    <a:lnTo>
                      <a:pt x="11748" y="8964"/>
                    </a:lnTo>
                    <a:lnTo>
                      <a:pt x="11651" y="8891"/>
                    </a:lnTo>
                    <a:lnTo>
                      <a:pt x="11748" y="8866"/>
                    </a:lnTo>
                    <a:lnTo>
                      <a:pt x="11846" y="8793"/>
                    </a:lnTo>
                    <a:lnTo>
                      <a:pt x="11944" y="8720"/>
                    </a:lnTo>
                    <a:lnTo>
                      <a:pt x="12017" y="8647"/>
                    </a:lnTo>
                    <a:lnTo>
                      <a:pt x="12090" y="8549"/>
                    </a:lnTo>
                    <a:lnTo>
                      <a:pt x="12139" y="8451"/>
                    </a:lnTo>
                    <a:lnTo>
                      <a:pt x="12163" y="8329"/>
                    </a:lnTo>
                    <a:lnTo>
                      <a:pt x="12188" y="8207"/>
                    </a:lnTo>
                    <a:lnTo>
                      <a:pt x="12286" y="7328"/>
                    </a:lnTo>
                    <a:lnTo>
                      <a:pt x="12261" y="7206"/>
                    </a:lnTo>
                    <a:lnTo>
                      <a:pt x="12237" y="7083"/>
                    </a:lnTo>
                    <a:lnTo>
                      <a:pt x="12188" y="6986"/>
                    </a:lnTo>
                    <a:lnTo>
                      <a:pt x="12139" y="6888"/>
                    </a:lnTo>
                    <a:lnTo>
                      <a:pt x="12066" y="6790"/>
                    </a:lnTo>
                    <a:lnTo>
                      <a:pt x="11968" y="6717"/>
                    </a:lnTo>
                    <a:lnTo>
                      <a:pt x="11748" y="6571"/>
                    </a:lnTo>
                    <a:lnTo>
                      <a:pt x="11504" y="6448"/>
                    </a:lnTo>
                    <a:lnTo>
                      <a:pt x="11211" y="6351"/>
                    </a:lnTo>
                    <a:lnTo>
                      <a:pt x="10893" y="6278"/>
                    </a:lnTo>
                    <a:lnTo>
                      <a:pt x="10576" y="6229"/>
                    </a:lnTo>
                    <a:lnTo>
                      <a:pt x="9892" y="6131"/>
                    </a:lnTo>
                    <a:lnTo>
                      <a:pt x="8842" y="6033"/>
                    </a:lnTo>
                    <a:lnTo>
                      <a:pt x="7596" y="5960"/>
                    </a:lnTo>
                    <a:lnTo>
                      <a:pt x="6326" y="5887"/>
                    </a:lnTo>
                    <a:lnTo>
                      <a:pt x="6497" y="5594"/>
                    </a:lnTo>
                    <a:lnTo>
                      <a:pt x="6644" y="5252"/>
                    </a:lnTo>
                    <a:lnTo>
                      <a:pt x="6790" y="4885"/>
                    </a:lnTo>
                    <a:lnTo>
                      <a:pt x="6888" y="4495"/>
                    </a:lnTo>
                    <a:lnTo>
                      <a:pt x="6986" y="4104"/>
                    </a:lnTo>
                    <a:lnTo>
                      <a:pt x="7083" y="3689"/>
                    </a:lnTo>
                    <a:lnTo>
                      <a:pt x="7181" y="2883"/>
                    </a:lnTo>
                    <a:lnTo>
                      <a:pt x="7254" y="2150"/>
                    </a:lnTo>
                    <a:lnTo>
                      <a:pt x="7303" y="1539"/>
                    </a:lnTo>
                    <a:lnTo>
                      <a:pt x="7303" y="978"/>
                    </a:lnTo>
                    <a:lnTo>
                      <a:pt x="7303" y="807"/>
                    </a:lnTo>
                    <a:lnTo>
                      <a:pt x="7230" y="611"/>
                    </a:lnTo>
                    <a:lnTo>
                      <a:pt x="7157" y="465"/>
                    </a:lnTo>
                    <a:lnTo>
                      <a:pt x="7035" y="318"/>
                    </a:lnTo>
                    <a:lnTo>
                      <a:pt x="6888" y="172"/>
                    </a:lnTo>
                    <a:lnTo>
                      <a:pt x="6717" y="98"/>
                    </a:lnTo>
                    <a:lnTo>
                      <a:pt x="6522" y="25"/>
                    </a:lnTo>
                    <a:lnTo>
                      <a:pt x="63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94" name="Google Shape;1594;p87"/>
          <p:cNvGrpSpPr/>
          <p:nvPr/>
        </p:nvGrpSpPr>
        <p:grpSpPr>
          <a:xfrm>
            <a:off x="4225816" y="3171225"/>
            <a:ext cx="692400" cy="519300"/>
            <a:chOff x="3608154" y="4228300"/>
            <a:chExt cx="692400" cy="692400"/>
          </a:xfrm>
        </p:grpSpPr>
        <p:sp>
          <p:nvSpPr>
            <p:cNvPr id="1595" name="Google Shape;1595;p87"/>
            <p:cNvSpPr/>
            <p:nvPr/>
          </p:nvSpPr>
          <p:spPr>
            <a:xfrm>
              <a:off x="3608154" y="4228300"/>
              <a:ext cx="692400" cy="6924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6" name="Google Shape;1596;p87"/>
            <p:cNvGrpSpPr/>
            <p:nvPr/>
          </p:nvGrpSpPr>
          <p:grpSpPr>
            <a:xfrm>
              <a:off x="3740456" y="4407454"/>
              <a:ext cx="427781" cy="316489"/>
              <a:chOff x="5255200" y="3006475"/>
              <a:chExt cx="511700" cy="378575"/>
            </a:xfrm>
          </p:grpSpPr>
          <p:sp>
            <p:nvSpPr>
              <p:cNvPr id="1597" name="Google Shape;1597;p87"/>
              <p:cNvSpPr/>
              <p:nvPr/>
            </p:nvSpPr>
            <p:spPr>
              <a:xfrm>
                <a:off x="5255200" y="3006475"/>
                <a:ext cx="349900" cy="349875"/>
              </a:xfrm>
              <a:custGeom>
                <a:rect b="b" l="l" r="r" t="t"/>
                <a:pathLst>
                  <a:path extrusionOk="0" h="13995" w="13996">
                    <a:moveTo>
                      <a:pt x="6986" y="4714"/>
                    </a:moveTo>
                    <a:lnTo>
                      <a:pt x="7206" y="4738"/>
                    </a:lnTo>
                    <a:lnTo>
                      <a:pt x="7425" y="4763"/>
                    </a:lnTo>
                    <a:lnTo>
                      <a:pt x="7645" y="4812"/>
                    </a:lnTo>
                    <a:lnTo>
                      <a:pt x="7841" y="4885"/>
                    </a:lnTo>
                    <a:lnTo>
                      <a:pt x="8060" y="4983"/>
                    </a:lnTo>
                    <a:lnTo>
                      <a:pt x="8256" y="5105"/>
                    </a:lnTo>
                    <a:lnTo>
                      <a:pt x="8427" y="5227"/>
                    </a:lnTo>
                    <a:lnTo>
                      <a:pt x="8598" y="5398"/>
                    </a:lnTo>
                    <a:lnTo>
                      <a:pt x="8769" y="5569"/>
                    </a:lnTo>
                    <a:lnTo>
                      <a:pt x="8891" y="5740"/>
                    </a:lnTo>
                    <a:lnTo>
                      <a:pt x="9013" y="5935"/>
                    </a:lnTo>
                    <a:lnTo>
                      <a:pt x="9111" y="6155"/>
                    </a:lnTo>
                    <a:lnTo>
                      <a:pt x="9184" y="6350"/>
                    </a:lnTo>
                    <a:lnTo>
                      <a:pt x="9233" y="6570"/>
                    </a:lnTo>
                    <a:lnTo>
                      <a:pt x="9257" y="6790"/>
                    </a:lnTo>
                    <a:lnTo>
                      <a:pt x="9257" y="7010"/>
                    </a:lnTo>
                    <a:lnTo>
                      <a:pt x="9257" y="7229"/>
                    </a:lnTo>
                    <a:lnTo>
                      <a:pt x="9233" y="7425"/>
                    </a:lnTo>
                    <a:lnTo>
                      <a:pt x="9184" y="7645"/>
                    </a:lnTo>
                    <a:lnTo>
                      <a:pt x="9111" y="7864"/>
                    </a:lnTo>
                    <a:lnTo>
                      <a:pt x="9013" y="8060"/>
                    </a:lnTo>
                    <a:lnTo>
                      <a:pt x="8891" y="8255"/>
                    </a:lnTo>
                    <a:lnTo>
                      <a:pt x="8769" y="8451"/>
                    </a:lnTo>
                    <a:lnTo>
                      <a:pt x="8598" y="8622"/>
                    </a:lnTo>
                    <a:lnTo>
                      <a:pt x="8427" y="8768"/>
                    </a:lnTo>
                    <a:lnTo>
                      <a:pt x="8256" y="8915"/>
                    </a:lnTo>
                    <a:lnTo>
                      <a:pt x="8060" y="9012"/>
                    </a:lnTo>
                    <a:lnTo>
                      <a:pt x="7841" y="9110"/>
                    </a:lnTo>
                    <a:lnTo>
                      <a:pt x="7645" y="9183"/>
                    </a:lnTo>
                    <a:lnTo>
                      <a:pt x="7425" y="9232"/>
                    </a:lnTo>
                    <a:lnTo>
                      <a:pt x="7206" y="9257"/>
                    </a:lnTo>
                    <a:lnTo>
                      <a:pt x="6986" y="9281"/>
                    </a:lnTo>
                    <a:lnTo>
                      <a:pt x="6766" y="9257"/>
                    </a:lnTo>
                    <a:lnTo>
                      <a:pt x="6546" y="9232"/>
                    </a:lnTo>
                    <a:lnTo>
                      <a:pt x="6351" y="9183"/>
                    </a:lnTo>
                    <a:lnTo>
                      <a:pt x="6131" y="9110"/>
                    </a:lnTo>
                    <a:lnTo>
                      <a:pt x="5936" y="9012"/>
                    </a:lnTo>
                    <a:lnTo>
                      <a:pt x="5740" y="8915"/>
                    </a:lnTo>
                    <a:lnTo>
                      <a:pt x="5545" y="8768"/>
                    </a:lnTo>
                    <a:lnTo>
                      <a:pt x="5374" y="8622"/>
                    </a:lnTo>
                    <a:lnTo>
                      <a:pt x="5227" y="8451"/>
                    </a:lnTo>
                    <a:lnTo>
                      <a:pt x="5081" y="8255"/>
                    </a:lnTo>
                    <a:lnTo>
                      <a:pt x="4983" y="8060"/>
                    </a:lnTo>
                    <a:lnTo>
                      <a:pt x="4885" y="7864"/>
                    </a:lnTo>
                    <a:lnTo>
                      <a:pt x="4812" y="7645"/>
                    </a:lnTo>
                    <a:lnTo>
                      <a:pt x="4763" y="7425"/>
                    </a:lnTo>
                    <a:lnTo>
                      <a:pt x="4714" y="7229"/>
                    </a:lnTo>
                    <a:lnTo>
                      <a:pt x="4714" y="7010"/>
                    </a:lnTo>
                    <a:lnTo>
                      <a:pt x="4714" y="6790"/>
                    </a:lnTo>
                    <a:lnTo>
                      <a:pt x="4763" y="6570"/>
                    </a:lnTo>
                    <a:lnTo>
                      <a:pt x="4812" y="6350"/>
                    </a:lnTo>
                    <a:lnTo>
                      <a:pt x="4885" y="6155"/>
                    </a:lnTo>
                    <a:lnTo>
                      <a:pt x="4983" y="5935"/>
                    </a:lnTo>
                    <a:lnTo>
                      <a:pt x="5081" y="5740"/>
                    </a:lnTo>
                    <a:lnTo>
                      <a:pt x="5227" y="5569"/>
                    </a:lnTo>
                    <a:lnTo>
                      <a:pt x="5374" y="5398"/>
                    </a:lnTo>
                    <a:lnTo>
                      <a:pt x="5545" y="5227"/>
                    </a:lnTo>
                    <a:lnTo>
                      <a:pt x="5740" y="5105"/>
                    </a:lnTo>
                    <a:lnTo>
                      <a:pt x="5936" y="4983"/>
                    </a:lnTo>
                    <a:lnTo>
                      <a:pt x="6131" y="4885"/>
                    </a:lnTo>
                    <a:lnTo>
                      <a:pt x="6351" y="4812"/>
                    </a:lnTo>
                    <a:lnTo>
                      <a:pt x="6546" y="4763"/>
                    </a:lnTo>
                    <a:lnTo>
                      <a:pt x="6766" y="4738"/>
                    </a:lnTo>
                    <a:lnTo>
                      <a:pt x="6986" y="4714"/>
                    </a:lnTo>
                    <a:close/>
                    <a:moveTo>
                      <a:pt x="6497" y="0"/>
                    </a:moveTo>
                    <a:lnTo>
                      <a:pt x="6375" y="25"/>
                    </a:lnTo>
                    <a:lnTo>
                      <a:pt x="6253" y="49"/>
                    </a:lnTo>
                    <a:lnTo>
                      <a:pt x="6131" y="122"/>
                    </a:lnTo>
                    <a:lnTo>
                      <a:pt x="6033" y="196"/>
                    </a:lnTo>
                    <a:lnTo>
                      <a:pt x="5936" y="293"/>
                    </a:lnTo>
                    <a:lnTo>
                      <a:pt x="5862" y="391"/>
                    </a:lnTo>
                    <a:lnTo>
                      <a:pt x="5813" y="513"/>
                    </a:lnTo>
                    <a:lnTo>
                      <a:pt x="5789" y="635"/>
                    </a:lnTo>
                    <a:lnTo>
                      <a:pt x="5618" y="2076"/>
                    </a:lnTo>
                    <a:lnTo>
                      <a:pt x="5325" y="2174"/>
                    </a:lnTo>
                    <a:lnTo>
                      <a:pt x="5032" y="2296"/>
                    </a:lnTo>
                    <a:lnTo>
                      <a:pt x="4763" y="2418"/>
                    </a:lnTo>
                    <a:lnTo>
                      <a:pt x="4495" y="2565"/>
                    </a:lnTo>
                    <a:lnTo>
                      <a:pt x="3347" y="1661"/>
                    </a:lnTo>
                    <a:lnTo>
                      <a:pt x="3225" y="1588"/>
                    </a:lnTo>
                    <a:lnTo>
                      <a:pt x="3103" y="1539"/>
                    </a:lnTo>
                    <a:lnTo>
                      <a:pt x="2980" y="1514"/>
                    </a:lnTo>
                    <a:lnTo>
                      <a:pt x="2736" y="1514"/>
                    </a:lnTo>
                    <a:lnTo>
                      <a:pt x="2590" y="1563"/>
                    </a:lnTo>
                    <a:lnTo>
                      <a:pt x="2492" y="1637"/>
                    </a:lnTo>
                    <a:lnTo>
                      <a:pt x="2394" y="1710"/>
                    </a:lnTo>
                    <a:lnTo>
                      <a:pt x="1710" y="2394"/>
                    </a:lnTo>
                    <a:lnTo>
                      <a:pt x="1613" y="2491"/>
                    </a:lnTo>
                    <a:lnTo>
                      <a:pt x="1564" y="2614"/>
                    </a:lnTo>
                    <a:lnTo>
                      <a:pt x="1515" y="2736"/>
                    </a:lnTo>
                    <a:lnTo>
                      <a:pt x="1491" y="2858"/>
                    </a:lnTo>
                    <a:lnTo>
                      <a:pt x="1491" y="3004"/>
                    </a:lnTo>
                    <a:lnTo>
                      <a:pt x="1515" y="3126"/>
                    </a:lnTo>
                    <a:lnTo>
                      <a:pt x="1564" y="3249"/>
                    </a:lnTo>
                    <a:lnTo>
                      <a:pt x="1637" y="3346"/>
                    </a:lnTo>
                    <a:lnTo>
                      <a:pt x="2541" y="4494"/>
                    </a:lnTo>
                    <a:lnTo>
                      <a:pt x="2394" y="4763"/>
                    </a:lnTo>
                    <a:lnTo>
                      <a:pt x="2272" y="5056"/>
                    </a:lnTo>
                    <a:lnTo>
                      <a:pt x="2174" y="5349"/>
                    </a:lnTo>
                    <a:lnTo>
                      <a:pt x="2077" y="5642"/>
                    </a:lnTo>
                    <a:lnTo>
                      <a:pt x="636" y="5789"/>
                    </a:lnTo>
                    <a:lnTo>
                      <a:pt x="514" y="5837"/>
                    </a:lnTo>
                    <a:lnTo>
                      <a:pt x="392" y="5886"/>
                    </a:lnTo>
                    <a:lnTo>
                      <a:pt x="269" y="5959"/>
                    </a:lnTo>
                    <a:lnTo>
                      <a:pt x="172" y="6033"/>
                    </a:lnTo>
                    <a:lnTo>
                      <a:pt x="99" y="6155"/>
                    </a:lnTo>
                    <a:lnTo>
                      <a:pt x="50" y="6253"/>
                    </a:lnTo>
                    <a:lnTo>
                      <a:pt x="1" y="6399"/>
                    </a:lnTo>
                    <a:lnTo>
                      <a:pt x="1" y="6521"/>
                    </a:lnTo>
                    <a:lnTo>
                      <a:pt x="1" y="7474"/>
                    </a:lnTo>
                    <a:lnTo>
                      <a:pt x="1" y="7620"/>
                    </a:lnTo>
                    <a:lnTo>
                      <a:pt x="50" y="7742"/>
                    </a:lnTo>
                    <a:lnTo>
                      <a:pt x="99" y="7864"/>
                    </a:lnTo>
                    <a:lnTo>
                      <a:pt x="172" y="7962"/>
                    </a:lnTo>
                    <a:lnTo>
                      <a:pt x="269" y="8060"/>
                    </a:lnTo>
                    <a:lnTo>
                      <a:pt x="392" y="8133"/>
                    </a:lnTo>
                    <a:lnTo>
                      <a:pt x="514" y="8182"/>
                    </a:lnTo>
                    <a:lnTo>
                      <a:pt x="636" y="8206"/>
                    </a:lnTo>
                    <a:lnTo>
                      <a:pt x="2077" y="8377"/>
                    </a:lnTo>
                    <a:lnTo>
                      <a:pt x="2174" y="8670"/>
                    </a:lnTo>
                    <a:lnTo>
                      <a:pt x="2272" y="8939"/>
                    </a:lnTo>
                    <a:lnTo>
                      <a:pt x="2394" y="9232"/>
                    </a:lnTo>
                    <a:lnTo>
                      <a:pt x="2541" y="9501"/>
                    </a:lnTo>
                    <a:lnTo>
                      <a:pt x="1637" y="10649"/>
                    </a:lnTo>
                    <a:lnTo>
                      <a:pt x="1564" y="10771"/>
                    </a:lnTo>
                    <a:lnTo>
                      <a:pt x="1515" y="10893"/>
                    </a:lnTo>
                    <a:lnTo>
                      <a:pt x="1491" y="11015"/>
                    </a:lnTo>
                    <a:lnTo>
                      <a:pt x="1491" y="11137"/>
                    </a:lnTo>
                    <a:lnTo>
                      <a:pt x="1515" y="11259"/>
                    </a:lnTo>
                    <a:lnTo>
                      <a:pt x="1564" y="11381"/>
                    </a:lnTo>
                    <a:lnTo>
                      <a:pt x="1613" y="11504"/>
                    </a:lnTo>
                    <a:lnTo>
                      <a:pt x="1710" y="11601"/>
                    </a:lnTo>
                    <a:lnTo>
                      <a:pt x="2394" y="12285"/>
                    </a:lnTo>
                    <a:lnTo>
                      <a:pt x="2492" y="12383"/>
                    </a:lnTo>
                    <a:lnTo>
                      <a:pt x="2590" y="12432"/>
                    </a:lnTo>
                    <a:lnTo>
                      <a:pt x="2736" y="12480"/>
                    </a:lnTo>
                    <a:lnTo>
                      <a:pt x="2858" y="12505"/>
                    </a:lnTo>
                    <a:lnTo>
                      <a:pt x="2980" y="12505"/>
                    </a:lnTo>
                    <a:lnTo>
                      <a:pt x="3103" y="12456"/>
                    </a:lnTo>
                    <a:lnTo>
                      <a:pt x="3225" y="12407"/>
                    </a:lnTo>
                    <a:lnTo>
                      <a:pt x="3347" y="12358"/>
                    </a:lnTo>
                    <a:lnTo>
                      <a:pt x="4495" y="11455"/>
                    </a:lnTo>
                    <a:lnTo>
                      <a:pt x="4763" y="11577"/>
                    </a:lnTo>
                    <a:lnTo>
                      <a:pt x="5032" y="11723"/>
                    </a:lnTo>
                    <a:lnTo>
                      <a:pt x="5325" y="11821"/>
                    </a:lnTo>
                    <a:lnTo>
                      <a:pt x="5618" y="11919"/>
                    </a:lnTo>
                    <a:lnTo>
                      <a:pt x="5789" y="13360"/>
                    </a:lnTo>
                    <a:lnTo>
                      <a:pt x="5813" y="13482"/>
                    </a:lnTo>
                    <a:lnTo>
                      <a:pt x="5862" y="13604"/>
                    </a:lnTo>
                    <a:lnTo>
                      <a:pt x="5936" y="13726"/>
                    </a:lnTo>
                    <a:lnTo>
                      <a:pt x="6033" y="13824"/>
                    </a:lnTo>
                    <a:lnTo>
                      <a:pt x="6131" y="13897"/>
                    </a:lnTo>
                    <a:lnTo>
                      <a:pt x="6253" y="13946"/>
                    </a:lnTo>
                    <a:lnTo>
                      <a:pt x="6375" y="13995"/>
                    </a:lnTo>
                    <a:lnTo>
                      <a:pt x="7596" y="13995"/>
                    </a:lnTo>
                    <a:lnTo>
                      <a:pt x="7743" y="13946"/>
                    </a:lnTo>
                    <a:lnTo>
                      <a:pt x="7841" y="13897"/>
                    </a:lnTo>
                    <a:lnTo>
                      <a:pt x="7963" y="13824"/>
                    </a:lnTo>
                    <a:lnTo>
                      <a:pt x="8036" y="13726"/>
                    </a:lnTo>
                    <a:lnTo>
                      <a:pt x="8109" y="13604"/>
                    </a:lnTo>
                    <a:lnTo>
                      <a:pt x="8158" y="13482"/>
                    </a:lnTo>
                    <a:lnTo>
                      <a:pt x="8183" y="13360"/>
                    </a:lnTo>
                    <a:lnTo>
                      <a:pt x="8353" y="11919"/>
                    </a:lnTo>
                    <a:lnTo>
                      <a:pt x="8647" y="11821"/>
                    </a:lnTo>
                    <a:lnTo>
                      <a:pt x="8940" y="11723"/>
                    </a:lnTo>
                    <a:lnTo>
                      <a:pt x="9233" y="11577"/>
                    </a:lnTo>
                    <a:lnTo>
                      <a:pt x="9501" y="11455"/>
                    </a:lnTo>
                    <a:lnTo>
                      <a:pt x="10649" y="12358"/>
                    </a:lnTo>
                    <a:lnTo>
                      <a:pt x="10747" y="12407"/>
                    </a:lnTo>
                    <a:lnTo>
                      <a:pt x="10869" y="12456"/>
                    </a:lnTo>
                    <a:lnTo>
                      <a:pt x="10991" y="12505"/>
                    </a:lnTo>
                    <a:lnTo>
                      <a:pt x="11138" y="12505"/>
                    </a:lnTo>
                    <a:lnTo>
                      <a:pt x="11260" y="12480"/>
                    </a:lnTo>
                    <a:lnTo>
                      <a:pt x="11382" y="12432"/>
                    </a:lnTo>
                    <a:lnTo>
                      <a:pt x="11504" y="12383"/>
                    </a:lnTo>
                    <a:lnTo>
                      <a:pt x="11602" y="12285"/>
                    </a:lnTo>
                    <a:lnTo>
                      <a:pt x="12286" y="11601"/>
                    </a:lnTo>
                    <a:lnTo>
                      <a:pt x="12359" y="11504"/>
                    </a:lnTo>
                    <a:lnTo>
                      <a:pt x="12432" y="11381"/>
                    </a:lnTo>
                    <a:lnTo>
                      <a:pt x="12457" y="11259"/>
                    </a:lnTo>
                    <a:lnTo>
                      <a:pt x="12481" y="11137"/>
                    </a:lnTo>
                    <a:lnTo>
                      <a:pt x="12481" y="11015"/>
                    </a:lnTo>
                    <a:lnTo>
                      <a:pt x="12457" y="10893"/>
                    </a:lnTo>
                    <a:lnTo>
                      <a:pt x="12408" y="10771"/>
                    </a:lnTo>
                    <a:lnTo>
                      <a:pt x="12334" y="10649"/>
                    </a:lnTo>
                    <a:lnTo>
                      <a:pt x="11431" y="9501"/>
                    </a:lnTo>
                    <a:lnTo>
                      <a:pt x="11577" y="9232"/>
                    </a:lnTo>
                    <a:lnTo>
                      <a:pt x="11699" y="8939"/>
                    </a:lnTo>
                    <a:lnTo>
                      <a:pt x="11822" y="8670"/>
                    </a:lnTo>
                    <a:lnTo>
                      <a:pt x="11895" y="8377"/>
                    </a:lnTo>
                    <a:lnTo>
                      <a:pt x="13360" y="8206"/>
                    </a:lnTo>
                    <a:lnTo>
                      <a:pt x="13482" y="8182"/>
                    </a:lnTo>
                    <a:lnTo>
                      <a:pt x="13604" y="8133"/>
                    </a:lnTo>
                    <a:lnTo>
                      <a:pt x="13702" y="8060"/>
                    </a:lnTo>
                    <a:lnTo>
                      <a:pt x="13800" y="7962"/>
                    </a:lnTo>
                    <a:lnTo>
                      <a:pt x="13873" y="7864"/>
                    </a:lnTo>
                    <a:lnTo>
                      <a:pt x="13946" y="7742"/>
                    </a:lnTo>
                    <a:lnTo>
                      <a:pt x="13971" y="7620"/>
                    </a:lnTo>
                    <a:lnTo>
                      <a:pt x="13995" y="7474"/>
                    </a:lnTo>
                    <a:lnTo>
                      <a:pt x="13995" y="6521"/>
                    </a:lnTo>
                    <a:lnTo>
                      <a:pt x="13971" y="6399"/>
                    </a:lnTo>
                    <a:lnTo>
                      <a:pt x="13946" y="6253"/>
                    </a:lnTo>
                    <a:lnTo>
                      <a:pt x="13873" y="6155"/>
                    </a:lnTo>
                    <a:lnTo>
                      <a:pt x="13800" y="6033"/>
                    </a:lnTo>
                    <a:lnTo>
                      <a:pt x="13702" y="5959"/>
                    </a:lnTo>
                    <a:lnTo>
                      <a:pt x="13604" y="5886"/>
                    </a:lnTo>
                    <a:lnTo>
                      <a:pt x="13482" y="5837"/>
                    </a:lnTo>
                    <a:lnTo>
                      <a:pt x="13360" y="5789"/>
                    </a:lnTo>
                    <a:lnTo>
                      <a:pt x="11895" y="5642"/>
                    </a:lnTo>
                    <a:lnTo>
                      <a:pt x="11822" y="5349"/>
                    </a:lnTo>
                    <a:lnTo>
                      <a:pt x="11699" y="5056"/>
                    </a:lnTo>
                    <a:lnTo>
                      <a:pt x="11577" y="4763"/>
                    </a:lnTo>
                    <a:lnTo>
                      <a:pt x="11431" y="4494"/>
                    </a:lnTo>
                    <a:lnTo>
                      <a:pt x="12334" y="3346"/>
                    </a:lnTo>
                    <a:lnTo>
                      <a:pt x="12408" y="3249"/>
                    </a:lnTo>
                    <a:lnTo>
                      <a:pt x="12457" y="3126"/>
                    </a:lnTo>
                    <a:lnTo>
                      <a:pt x="12481" y="3004"/>
                    </a:lnTo>
                    <a:lnTo>
                      <a:pt x="12481" y="2858"/>
                    </a:lnTo>
                    <a:lnTo>
                      <a:pt x="12457" y="2736"/>
                    </a:lnTo>
                    <a:lnTo>
                      <a:pt x="12432" y="2614"/>
                    </a:lnTo>
                    <a:lnTo>
                      <a:pt x="12359" y="2491"/>
                    </a:lnTo>
                    <a:lnTo>
                      <a:pt x="12286" y="2394"/>
                    </a:lnTo>
                    <a:lnTo>
                      <a:pt x="11602" y="1710"/>
                    </a:lnTo>
                    <a:lnTo>
                      <a:pt x="11504" y="1637"/>
                    </a:lnTo>
                    <a:lnTo>
                      <a:pt x="11382" y="1563"/>
                    </a:lnTo>
                    <a:lnTo>
                      <a:pt x="11260" y="1514"/>
                    </a:lnTo>
                    <a:lnTo>
                      <a:pt x="10991" y="1514"/>
                    </a:lnTo>
                    <a:lnTo>
                      <a:pt x="10869" y="1539"/>
                    </a:lnTo>
                    <a:lnTo>
                      <a:pt x="10747" y="1588"/>
                    </a:lnTo>
                    <a:lnTo>
                      <a:pt x="10649" y="1661"/>
                    </a:lnTo>
                    <a:lnTo>
                      <a:pt x="9501" y="2565"/>
                    </a:lnTo>
                    <a:lnTo>
                      <a:pt x="9233" y="2418"/>
                    </a:lnTo>
                    <a:lnTo>
                      <a:pt x="8940" y="2296"/>
                    </a:lnTo>
                    <a:lnTo>
                      <a:pt x="8647" y="2174"/>
                    </a:lnTo>
                    <a:lnTo>
                      <a:pt x="8353" y="2076"/>
                    </a:lnTo>
                    <a:lnTo>
                      <a:pt x="8183" y="635"/>
                    </a:lnTo>
                    <a:lnTo>
                      <a:pt x="8158" y="513"/>
                    </a:lnTo>
                    <a:lnTo>
                      <a:pt x="8109" y="391"/>
                    </a:lnTo>
                    <a:lnTo>
                      <a:pt x="8036" y="293"/>
                    </a:lnTo>
                    <a:lnTo>
                      <a:pt x="7963" y="196"/>
                    </a:lnTo>
                    <a:lnTo>
                      <a:pt x="7841" y="122"/>
                    </a:lnTo>
                    <a:lnTo>
                      <a:pt x="7743" y="49"/>
                    </a:lnTo>
                    <a:lnTo>
                      <a:pt x="7596" y="25"/>
                    </a:lnTo>
                    <a:lnTo>
                      <a:pt x="74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87"/>
              <p:cNvSpPr/>
              <p:nvPr/>
            </p:nvSpPr>
            <p:spPr>
              <a:xfrm>
                <a:off x="5567825" y="3185975"/>
                <a:ext cx="199075" cy="199075"/>
              </a:xfrm>
              <a:custGeom>
                <a:rect b="b" l="l" r="r" t="t"/>
                <a:pathLst>
                  <a:path extrusionOk="0" h="7963" w="7963">
                    <a:moveTo>
                      <a:pt x="3933" y="2296"/>
                    </a:moveTo>
                    <a:lnTo>
                      <a:pt x="4103" y="2321"/>
                    </a:lnTo>
                    <a:lnTo>
                      <a:pt x="4274" y="2321"/>
                    </a:lnTo>
                    <a:lnTo>
                      <a:pt x="4421" y="2370"/>
                    </a:lnTo>
                    <a:lnTo>
                      <a:pt x="4592" y="2419"/>
                    </a:lnTo>
                    <a:lnTo>
                      <a:pt x="4738" y="2492"/>
                    </a:lnTo>
                    <a:lnTo>
                      <a:pt x="4885" y="2565"/>
                    </a:lnTo>
                    <a:lnTo>
                      <a:pt x="5032" y="2663"/>
                    </a:lnTo>
                    <a:lnTo>
                      <a:pt x="5154" y="2785"/>
                    </a:lnTo>
                    <a:lnTo>
                      <a:pt x="5276" y="2883"/>
                    </a:lnTo>
                    <a:lnTo>
                      <a:pt x="5373" y="3029"/>
                    </a:lnTo>
                    <a:lnTo>
                      <a:pt x="5447" y="3151"/>
                    </a:lnTo>
                    <a:lnTo>
                      <a:pt x="5520" y="3298"/>
                    </a:lnTo>
                    <a:lnTo>
                      <a:pt x="5593" y="3444"/>
                    </a:lnTo>
                    <a:lnTo>
                      <a:pt x="5618" y="3615"/>
                    </a:lnTo>
                    <a:lnTo>
                      <a:pt x="5642" y="3762"/>
                    </a:lnTo>
                    <a:lnTo>
                      <a:pt x="5667" y="3933"/>
                    </a:lnTo>
                    <a:lnTo>
                      <a:pt x="5667" y="4079"/>
                    </a:lnTo>
                    <a:lnTo>
                      <a:pt x="5642" y="4250"/>
                    </a:lnTo>
                    <a:lnTo>
                      <a:pt x="5618" y="4421"/>
                    </a:lnTo>
                    <a:lnTo>
                      <a:pt x="5569" y="4568"/>
                    </a:lnTo>
                    <a:lnTo>
                      <a:pt x="5496" y="4739"/>
                    </a:lnTo>
                    <a:lnTo>
                      <a:pt x="5398" y="4885"/>
                    </a:lnTo>
                    <a:lnTo>
                      <a:pt x="5300" y="5007"/>
                    </a:lnTo>
                    <a:lnTo>
                      <a:pt x="5203" y="5154"/>
                    </a:lnTo>
                    <a:lnTo>
                      <a:pt x="5080" y="5252"/>
                    </a:lnTo>
                    <a:lnTo>
                      <a:pt x="4958" y="5349"/>
                    </a:lnTo>
                    <a:lnTo>
                      <a:pt x="4812" y="5447"/>
                    </a:lnTo>
                    <a:lnTo>
                      <a:pt x="4665" y="5520"/>
                    </a:lnTo>
                    <a:lnTo>
                      <a:pt x="4519" y="5569"/>
                    </a:lnTo>
                    <a:lnTo>
                      <a:pt x="4372" y="5618"/>
                    </a:lnTo>
                    <a:lnTo>
                      <a:pt x="4201" y="5642"/>
                    </a:lnTo>
                    <a:lnTo>
                      <a:pt x="4055" y="5667"/>
                    </a:lnTo>
                    <a:lnTo>
                      <a:pt x="3884" y="5642"/>
                    </a:lnTo>
                    <a:lnTo>
                      <a:pt x="3713" y="5642"/>
                    </a:lnTo>
                    <a:lnTo>
                      <a:pt x="3566" y="5594"/>
                    </a:lnTo>
                    <a:lnTo>
                      <a:pt x="3395" y="5545"/>
                    </a:lnTo>
                    <a:lnTo>
                      <a:pt x="3249" y="5471"/>
                    </a:lnTo>
                    <a:lnTo>
                      <a:pt x="3102" y="5398"/>
                    </a:lnTo>
                    <a:lnTo>
                      <a:pt x="2956" y="5300"/>
                    </a:lnTo>
                    <a:lnTo>
                      <a:pt x="2833" y="5178"/>
                    </a:lnTo>
                    <a:lnTo>
                      <a:pt x="2711" y="5081"/>
                    </a:lnTo>
                    <a:lnTo>
                      <a:pt x="2614" y="4934"/>
                    </a:lnTo>
                    <a:lnTo>
                      <a:pt x="2540" y="4812"/>
                    </a:lnTo>
                    <a:lnTo>
                      <a:pt x="2467" y="4665"/>
                    </a:lnTo>
                    <a:lnTo>
                      <a:pt x="2394" y="4519"/>
                    </a:lnTo>
                    <a:lnTo>
                      <a:pt x="2369" y="4348"/>
                    </a:lnTo>
                    <a:lnTo>
                      <a:pt x="2321" y="4201"/>
                    </a:lnTo>
                    <a:lnTo>
                      <a:pt x="2321" y="4030"/>
                    </a:lnTo>
                    <a:lnTo>
                      <a:pt x="2321" y="3884"/>
                    </a:lnTo>
                    <a:lnTo>
                      <a:pt x="2345" y="3713"/>
                    </a:lnTo>
                    <a:lnTo>
                      <a:pt x="2369" y="3542"/>
                    </a:lnTo>
                    <a:lnTo>
                      <a:pt x="2418" y="3395"/>
                    </a:lnTo>
                    <a:lnTo>
                      <a:pt x="2492" y="3224"/>
                    </a:lnTo>
                    <a:lnTo>
                      <a:pt x="2589" y="3078"/>
                    </a:lnTo>
                    <a:lnTo>
                      <a:pt x="2687" y="2956"/>
                    </a:lnTo>
                    <a:lnTo>
                      <a:pt x="2785" y="2809"/>
                    </a:lnTo>
                    <a:lnTo>
                      <a:pt x="2907" y="2712"/>
                    </a:lnTo>
                    <a:lnTo>
                      <a:pt x="3029" y="2614"/>
                    </a:lnTo>
                    <a:lnTo>
                      <a:pt x="3175" y="2516"/>
                    </a:lnTo>
                    <a:lnTo>
                      <a:pt x="3322" y="2443"/>
                    </a:lnTo>
                    <a:lnTo>
                      <a:pt x="3468" y="2394"/>
                    </a:lnTo>
                    <a:lnTo>
                      <a:pt x="3615" y="2345"/>
                    </a:lnTo>
                    <a:lnTo>
                      <a:pt x="3786" y="2321"/>
                    </a:lnTo>
                    <a:lnTo>
                      <a:pt x="3933" y="2296"/>
                    </a:lnTo>
                    <a:close/>
                    <a:moveTo>
                      <a:pt x="3053" y="1"/>
                    </a:moveTo>
                    <a:lnTo>
                      <a:pt x="2980" y="25"/>
                    </a:lnTo>
                    <a:lnTo>
                      <a:pt x="2443" y="196"/>
                    </a:lnTo>
                    <a:lnTo>
                      <a:pt x="2369" y="220"/>
                    </a:lnTo>
                    <a:lnTo>
                      <a:pt x="2296" y="269"/>
                    </a:lnTo>
                    <a:lnTo>
                      <a:pt x="2198" y="391"/>
                    </a:lnTo>
                    <a:lnTo>
                      <a:pt x="2150" y="538"/>
                    </a:lnTo>
                    <a:lnTo>
                      <a:pt x="2150" y="611"/>
                    </a:lnTo>
                    <a:lnTo>
                      <a:pt x="2150" y="684"/>
                    </a:lnTo>
                    <a:lnTo>
                      <a:pt x="2394" y="1832"/>
                    </a:lnTo>
                    <a:lnTo>
                      <a:pt x="2223" y="1954"/>
                    </a:lnTo>
                    <a:lnTo>
                      <a:pt x="2076" y="2101"/>
                    </a:lnTo>
                    <a:lnTo>
                      <a:pt x="1002" y="1686"/>
                    </a:lnTo>
                    <a:lnTo>
                      <a:pt x="928" y="1686"/>
                    </a:lnTo>
                    <a:lnTo>
                      <a:pt x="831" y="1661"/>
                    </a:lnTo>
                    <a:lnTo>
                      <a:pt x="684" y="1710"/>
                    </a:lnTo>
                    <a:lnTo>
                      <a:pt x="562" y="1784"/>
                    </a:lnTo>
                    <a:lnTo>
                      <a:pt x="513" y="1832"/>
                    </a:lnTo>
                    <a:lnTo>
                      <a:pt x="464" y="1906"/>
                    </a:lnTo>
                    <a:lnTo>
                      <a:pt x="220" y="2394"/>
                    </a:lnTo>
                    <a:lnTo>
                      <a:pt x="196" y="2467"/>
                    </a:lnTo>
                    <a:lnTo>
                      <a:pt x="171" y="2541"/>
                    </a:lnTo>
                    <a:lnTo>
                      <a:pt x="196" y="2712"/>
                    </a:lnTo>
                    <a:lnTo>
                      <a:pt x="245" y="2834"/>
                    </a:lnTo>
                    <a:lnTo>
                      <a:pt x="293" y="2907"/>
                    </a:lnTo>
                    <a:lnTo>
                      <a:pt x="367" y="2956"/>
                    </a:lnTo>
                    <a:lnTo>
                      <a:pt x="1344" y="3591"/>
                    </a:lnTo>
                    <a:lnTo>
                      <a:pt x="1319" y="3786"/>
                    </a:lnTo>
                    <a:lnTo>
                      <a:pt x="1295" y="4006"/>
                    </a:lnTo>
                    <a:lnTo>
                      <a:pt x="245" y="4494"/>
                    </a:lnTo>
                    <a:lnTo>
                      <a:pt x="196" y="4519"/>
                    </a:lnTo>
                    <a:lnTo>
                      <a:pt x="123" y="4568"/>
                    </a:lnTo>
                    <a:lnTo>
                      <a:pt x="49" y="4714"/>
                    </a:lnTo>
                    <a:lnTo>
                      <a:pt x="0" y="4861"/>
                    </a:lnTo>
                    <a:lnTo>
                      <a:pt x="25" y="4934"/>
                    </a:lnTo>
                    <a:lnTo>
                      <a:pt x="25" y="5007"/>
                    </a:lnTo>
                    <a:lnTo>
                      <a:pt x="220" y="5545"/>
                    </a:lnTo>
                    <a:lnTo>
                      <a:pt x="245" y="5594"/>
                    </a:lnTo>
                    <a:lnTo>
                      <a:pt x="293" y="5667"/>
                    </a:lnTo>
                    <a:lnTo>
                      <a:pt x="391" y="5764"/>
                    </a:lnTo>
                    <a:lnTo>
                      <a:pt x="538" y="5813"/>
                    </a:lnTo>
                    <a:lnTo>
                      <a:pt x="684" y="5813"/>
                    </a:lnTo>
                    <a:lnTo>
                      <a:pt x="1832" y="5569"/>
                    </a:lnTo>
                    <a:lnTo>
                      <a:pt x="1954" y="5740"/>
                    </a:lnTo>
                    <a:lnTo>
                      <a:pt x="2101" y="5887"/>
                    </a:lnTo>
                    <a:lnTo>
                      <a:pt x="1710" y="6986"/>
                    </a:lnTo>
                    <a:lnTo>
                      <a:pt x="1686" y="7059"/>
                    </a:lnTo>
                    <a:lnTo>
                      <a:pt x="1686" y="7132"/>
                    </a:lnTo>
                    <a:lnTo>
                      <a:pt x="1710" y="7279"/>
                    </a:lnTo>
                    <a:lnTo>
                      <a:pt x="1783" y="7401"/>
                    </a:lnTo>
                    <a:lnTo>
                      <a:pt x="1857" y="7450"/>
                    </a:lnTo>
                    <a:lnTo>
                      <a:pt x="1905" y="7499"/>
                    </a:lnTo>
                    <a:lnTo>
                      <a:pt x="2418" y="7743"/>
                    </a:lnTo>
                    <a:lnTo>
                      <a:pt x="2492" y="7792"/>
                    </a:lnTo>
                    <a:lnTo>
                      <a:pt x="2711" y="7792"/>
                    </a:lnTo>
                    <a:lnTo>
                      <a:pt x="2858" y="7718"/>
                    </a:lnTo>
                    <a:lnTo>
                      <a:pt x="2907" y="7669"/>
                    </a:lnTo>
                    <a:lnTo>
                      <a:pt x="2956" y="7621"/>
                    </a:lnTo>
                    <a:lnTo>
                      <a:pt x="3591" y="6644"/>
                    </a:lnTo>
                    <a:lnTo>
                      <a:pt x="3810" y="6668"/>
                    </a:lnTo>
                    <a:lnTo>
                      <a:pt x="4006" y="6668"/>
                    </a:lnTo>
                    <a:lnTo>
                      <a:pt x="4494" y="7718"/>
                    </a:lnTo>
                    <a:lnTo>
                      <a:pt x="4543" y="7792"/>
                    </a:lnTo>
                    <a:lnTo>
                      <a:pt x="4592" y="7840"/>
                    </a:lnTo>
                    <a:lnTo>
                      <a:pt x="4714" y="7914"/>
                    </a:lnTo>
                    <a:lnTo>
                      <a:pt x="4861" y="7963"/>
                    </a:lnTo>
                    <a:lnTo>
                      <a:pt x="4934" y="7963"/>
                    </a:lnTo>
                    <a:lnTo>
                      <a:pt x="5007" y="7938"/>
                    </a:lnTo>
                    <a:lnTo>
                      <a:pt x="5544" y="7767"/>
                    </a:lnTo>
                    <a:lnTo>
                      <a:pt x="5618" y="7743"/>
                    </a:lnTo>
                    <a:lnTo>
                      <a:pt x="5667" y="7694"/>
                    </a:lnTo>
                    <a:lnTo>
                      <a:pt x="5764" y="7572"/>
                    </a:lnTo>
                    <a:lnTo>
                      <a:pt x="5838" y="7425"/>
                    </a:lnTo>
                    <a:lnTo>
                      <a:pt x="5838" y="7352"/>
                    </a:lnTo>
                    <a:lnTo>
                      <a:pt x="5838" y="7279"/>
                    </a:lnTo>
                    <a:lnTo>
                      <a:pt x="5593" y="6131"/>
                    </a:lnTo>
                    <a:lnTo>
                      <a:pt x="5740" y="6009"/>
                    </a:lnTo>
                    <a:lnTo>
                      <a:pt x="5911" y="5862"/>
                    </a:lnTo>
                    <a:lnTo>
                      <a:pt x="6985" y="6277"/>
                    </a:lnTo>
                    <a:lnTo>
                      <a:pt x="7059" y="6277"/>
                    </a:lnTo>
                    <a:lnTo>
                      <a:pt x="7132" y="6302"/>
                    </a:lnTo>
                    <a:lnTo>
                      <a:pt x="7278" y="6253"/>
                    </a:lnTo>
                    <a:lnTo>
                      <a:pt x="7425" y="6180"/>
                    </a:lnTo>
                    <a:lnTo>
                      <a:pt x="7474" y="6131"/>
                    </a:lnTo>
                    <a:lnTo>
                      <a:pt x="7523" y="6058"/>
                    </a:lnTo>
                    <a:lnTo>
                      <a:pt x="7767" y="5545"/>
                    </a:lnTo>
                    <a:lnTo>
                      <a:pt x="7791" y="5496"/>
                    </a:lnTo>
                    <a:lnTo>
                      <a:pt x="7816" y="5398"/>
                    </a:lnTo>
                    <a:lnTo>
                      <a:pt x="7791" y="5252"/>
                    </a:lnTo>
                    <a:lnTo>
                      <a:pt x="7718" y="5129"/>
                    </a:lnTo>
                    <a:lnTo>
                      <a:pt x="7669" y="5056"/>
                    </a:lnTo>
                    <a:lnTo>
                      <a:pt x="7620" y="5007"/>
                    </a:lnTo>
                    <a:lnTo>
                      <a:pt x="6643" y="4372"/>
                    </a:lnTo>
                    <a:lnTo>
                      <a:pt x="6668" y="4177"/>
                    </a:lnTo>
                    <a:lnTo>
                      <a:pt x="6668" y="3957"/>
                    </a:lnTo>
                    <a:lnTo>
                      <a:pt x="7718" y="3469"/>
                    </a:lnTo>
                    <a:lnTo>
                      <a:pt x="7791" y="3444"/>
                    </a:lnTo>
                    <a:lnTo>
                      <a:pt x="7865" y="3395"/>
                    </a:lnTo>
                    <a:lnTo>
                      <a:pt x="7938" y="3249"/>
                    </a:lnTo>
                    <a:lnTo>
                      <a:pt x="7962" y="3102"/>
                    </a:lnTo>
                    <a:lnTo>
                      <a:pt x="7962" y="3029"/>
                    </a:lnTo>
                    <a:lnTo>
                      <a:pt x="7962" y="2956"/>
                    </a:lnTo>
                    <a:lnTo>
                      <a:pt x="7767" y="2419"/>
                    </a:lnTo>
                    <a:lnTo>
                      <a:pt x="7743" y="2345"/>
                    </a:lnTo>
                    <a:lnTo>
                      <a:pt x="7694" y="2296"/>
                    </a:lnTo>
                    <a:lnTo>
                      <a:pt x="7572" y="2199"/>
                    </a:lnTo>
                    <a:lnTo>
                      <a:pt x="7449" y="2150"/>
                    </a:lnTo>
                    <a:lnTo>
                      <a:pt x="7278" y="2150"/>
                    </a:lnTo>
                    <a:lnTo>
                      <a:pt x="6155" y="2394"/>
                    </a:lnTo>
                    <a:lnTo>
                      <a:pt x="6033" y="2223"/>
                    </a:lnTo>
                    <a:lnTo>
                      <a:pt x="5886" y="2077"/>
                    </a:lnTo>
                    <a:lnTo>
                      <a:pt x="6277" y="978"/>
                    </a:lnTo>
                    <a:lnTo>
                      <a:pt x="6302" y="904"/>
                    </a:lnTo>
                    <a:lnTo>
                      <a:pt x="6302" y="831"/>
                    </a:lnTo>
                    <a:lnTo>
                      <a:pt x="6277" y="684"/>
                    </a:lnTo>
                    <a:lnTo>
                      <a:pt x="6179" y="562"/>
                    </a:lnTo>
                    <a:lnTo>
                      <a:pt x="6131" y="489"/>
                    </a:lnTo>
                    <a:lnTo>
                      <a:pt x="6082" y="465"/>
                    </a:lnTo>
                    <a:lnTo>
                      <a:pt x="5569" y="196"/>
                    </a:lnTo>
                    <a:lnTo>
                      <a:pt x="5496" y="172"/>
                    </a:lnTo>
                    <a:lnTo>
                      <a:pt x="5276" y="172"/>
                    </a:lnTo>
                    <a:lnTo>
                      <a:pt x="5129" y="245"/>
                    </a:lnTo>
                    <a:lnTo>
                      <a:pt x="5080" y="294"/>
                    </a:lnTo>
                    <a:lnTo>
                      <a:pt x="5032" y="343"/>
                    </a:lnTo>
                    <a:lnTo>
                      <a:pt x="4397" y="1319"/>
                    </a:lnTo>
                    <a:lnTo>
                      <a:pt x="4177" y="1295"/>
                    </a:lnTo>
                    <a:lnTo>
                      <a:pt x="3981" y="1295"/>
                    </a:lnTo>
                    <a:lnTo>
                      <a:pt x="3493" y="245"/>
                    </a:lnTo>
                    <a:lnTo>
                      <a:pt x="3444" y="172"/>
                    </a:lnTo>
                    <a:lnTo>
                      <a:pt x="3395" y="123"/>
                    </a:lnTo>
                    <a:lnTo>
                      <a:pt x="3273" y="49"/>
                    </a:lnTo>
                    <a:lnTo>
                      <a:pt x="31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99" name="Google Shape;1599;p87"/>
          <p:cNvGrpSpPr/>
          <p:nvPr/>
        </p:nvGrpSpPr>
        <p:grpSpPr>
          <a:xfrm>
            <a:off x="6529507" y="3171225"/>
            <a:ext cx="692400" cy="519300"/>
            <a:chOff x="6238682" y="4228300"/>
            <a:chExt cx="692400" cy="692400"/>
          </a:xfrm>
        </p:grpSpPr>
        <p:sp>
          <p:nvSpPr>
            <p:cNvPr id="1600" name="Google Shape;1600;p87"/>
            <p:cNvSpPr/>
            <p:nvPr/>
          </p:nvSpPr>
          <p:spPr>
            <a:xfrm>
              <a:off x="6238682" y="4228300"/>
              <a:ext cx="692400" cy="6924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1" name="Google Shape;1601;p87"/>
            <p:cNvGrpSpPr/>
            <p:nvPr/>
          </p:nvGrpSpPr>
          <p:grpSpPr>
            <a:xfrm>
              <a:off x="6409284" y="4394685"/>
              <a:ext cx="342008" cy="342028"/>
              <a:chOff x="6654650" y="3665275"/>
              <a:chExt cx="409100" cy="409125"/>
            </a:xfrm>
          </p:grpSpPr>
          <p:sp>
            <p:nvSpPr>
              <p:cNvPr id="1602" name="Google Shape;1602;p87"/>
              <p:cNvSpPr/>
              <p:nvPr/>
            </p:nvSpPr>
            <p:spPr>
              <a:xfrm>
                <a:off x="6808525" y="3819150"/>
                <a:ext cx="211875" cy="211900"/>
              </a:xfrm>
              <a:custGeom>
                <a:rect b="b" l="l" r="r" t="t"/>
                <a:pathLst>
                  <a:path extrusionOk="0" h="8476" w="8475">
                    <a:moveTo>
                      <a:pt x="8157" y="0"/>
                    </a:moveTo>
                    <a:lnTo>
                      <a:pt x="7327" y="1075"/>
                    </a:lnTo>
                    <a:lnTo>
                      <a:pt x="6399" y="2150"/>
                    </a:lnTo>
                    <a:lnTo>
                      <a:pt x="5422" y="3249"/>
                    </a:lnTo>
                    <a:lnTo>
                      <a:pt x="4347" y="4348"/>
                    </a:lnTo>
                    <a:lnTo>
                      <a:pt x="3248" y="5422"/>
                    </a:lnTo>
                    <a:lnTo>
                      <a:pt x="2149" y="6399"/>
                    </a:lnTo>
                    <a:lnTo>
                      <a:pt x="1075" y="7327"/>
                    </a:lnTo>
                    <a:lnTo>
                      <a:pt x="0" y="8158"/>
                    </a:lnTo>
                    <a:lnTo>
                      <a:pt x="440" y="8280"/>
                    </a:lnTo>
                    <a:lnTo>
                      <a:pt x="855" y="8377"/>
                    </a:lnTo>
                    <a:lnTo>
                      <a:pt x="1294" y="8426"/>
                    </a:lnTo>
                    <a:lnTo>
                      <a:pt x="1734" y="8475"/>
                    </a:lnTo>
                    <a:lnTo>
                      <a:pt x="2174" y="8475"/>
                    </a:lnTo>
                    <a:lnTo>
                      <a:pt x="2613" y="8451"/>
                    </a:lnTo>
                    <a:lnTo>
                      <a:pt x="3028" y="8402"/>
                    </a:lnTo>
                    <a:lnTo>
                      <a:pt x="3468" y="8304"/>
                    </a:lnTo>
                    <a:lnTo>
                      <a:pt x="3883" y="8207"/>
                    </a:lnTo>
                    <a:lnTo>
                      <a:pt x="4323" y="8060"/>
                    </a:lnTo>
                    <a:lnTo>
                      <a:pt x="4714" y="7889"/>
                    </a:lnTo>
                    <a:lnTo>
                      <a:pt x="5129" y="7694"/>
                    </a:lnTo>
                    <a:lnTo>
                      <a:pt x="5520" y="7449"/>
                    </a:lnTo>
                    <a:lnTo>
                      <a:pt x="5886" y="7205"/>
                    </a:lnTo>
                    <a:lnTo>
                      <a:pt x="6252" y="6912"/>
                    </a:lnTo>
                    <a:lnTo>
                      <a:pt x="6594" y="6595"/>
                    </a:lnTo>
                    <a:lnTo>
                      <a:pt x="6912" y="6253"/>
                    </a:lnTo>
                    <a:lnTo>
                      <a:pt x="7205" y="5886"/>
                    </a:lnTo>
                    <a:lnTo>
                      <a:pt x="7449" y="5520"/>
                    </a:lnTo>
                    <a:lnTo>
                      <a:pt x="7693" y="5129"/>
                    </a:lnTo>
                    <a:lnTo>
                      <a:pt x="7889" y="4714"/>
                    </a:lnTo>
                    <a:lnTo>
                      <a:pt x="8060" y="4323"/>
                    </a:lnTo>
                    <a:lnTo>
                      <a:pt x="8206" y="3884"/>
                    </a:lnTo>
                    <a:lnTo>
                      <a:pt x="8304" y="3468"/>
                    </a:lnTo>
                    <a:lnTo>
                      <a:pt x="8402" y="3029"/>
                    </a:lnTo>
                    <a:lnTo>
                      <a:pt x="8450" y="2614"/>
                    </a:lnTo>
                    <a:lnTo>
                      <a:pt x="8475" y="2174"/>
                    </a:lnTo>
                    <a:lnTo>
                      <a:pt x="8475" y="1734"/>
                    </a:lnTo>
                    <a:lnTo>
                      <a:pt x="8426" y="1295"/>
                    </a:lnTo>
                    <a:lnTo>
                      <a:pt x="8377" y="855"/>
                    </a:lnTo>
                    <a:lnTo>
                      <a:pt x="8279" y="440"/>
                    </a:lnTo>
                    <a:lnTo>
                      <a:pt x="81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87"/>
              <p:cNvSpPr/>
              <p:nvPr/>
            </p:nvSpPr>
            <p:spPr>
              <a:xfrm>
                <a:off x="6654650" y="3665275"/>
                <a:ext cx="409100" cy="409125"/>
              </a:xfrm>
              <a:custGeom>
                <a:rect b="b" l="l" r="r" t="t"/>
                <a:pathLst>
                  <a:path extrusionOk="0" h="16365" w="16364">
                    <a:moveTo>
                      <a:pt x="13580" y="1686"/>
                    </a:moveTo>
                    <a:lnTo>
                      <a:pt x="13677" y="1735"/>
                    </a:lnTo>
                    <a:lnTo>
                      <a:pt x="13775" y="1759"/>
                    </a:lnTo>
                    <a:lnTo>
                      <a:pt x="13848" y="1832"/>
                    </a:lnTo>
                    <a:lnTo>
                      <a:pt x="13897" y="1906"/>
                    </a:lnTo>
                    <a:lnTo>
                      <a:pt x="13946" y="1979"/>
                    </a:lnTo>
                    <a:lnTo>
                      <a:pt x="13970" y="2077"/>
                    </a:lnTo>
                    <a:lnTo>
                      <a:pt x="13995" y="2174"/>
                    </a:lnTo>
                    <a:lnTo>
                      <a:pt x="13995" y="2419"/>
                    </a:lnTo>
                    <a:lnTo>
                      <a:pt x="13922" y="2687"/>
                    </a:lnTo>
                    <a:lnTo>
                      <a:pt x="13824" y="3029"/>
                    </a:lnTo>
                    <a:lnTo>
                      <a:pt x="13677" y="3371"/>
                    </a:lnTo>
                    <a:lnTo>
                      <a:pt x="13482" y="3762"/>
                    </a:lnTo>
                    <a:lnTo>
                      <a:pt x="13238" y="4177"/>
                    </a:lnTo>
                    <a:lnTo>
                      <a:pt x="12993" y="3908"/>
                    </a:lnTo>
                    <a:lnTo>
                      <a:pt x="12749" y="3615"/>
                    </a:lnTo>
                    <a:lnTo>
                      <a:pt x="12407" y="3298"/>
                    </a:lnTo>
                    <a:lnTo>
                      <a:pt x="12041" y="3029"/>
                    </a:lnTo>
                    <a:lnTo>
                      <a:pt x="11675" y="2761"/>
                    </a:lnTo>
                    <a:lnTo>
                      <a:pt x="11308" y="2541"/>
                    </a:lnTo>
                    <a:lnTo>
                      <a:pt x="11748" y="2272"/>
                    </a:lnTo>
                    <a:lnTo>
                      <a:pt x="12187" y="2052"/>
                    </a:lnTo>
                    <a:lnTo>
                      <a:pt x="12554" y="1881"/>
                    </a:lnTo>
                    <a:lnTo>
                      <a:pt x="12920" y="1759"/>
                    </a:lnTo>
                    <a:lnTo>
                      <a:pt x="13213" y="1686"/>
                    </a:lnTo>
                    <a:close/>
                    <a:moveTo>
                      <a:pt x="9721" y="3591"/>
                    </a:moveTo>
                    <a:lnTo>
                      <a:pt x="9794" y="3615"/>
                    </a:lnTo>
                    <a:lnTo>
                      <a:pt x="9916" y="3713"/>
                    </a:lnTo>
                    <a:lnTo>
                      <a:pt x="10014" y="3835"/>
                    </a:lnTo>
                    <a:lnTo>
                      <a:pt x="10038" y="3908"/>
                    </a:lnTo>
                    <a:lnTo>
                      <a:pt x="10038" y="3982"/>
                    </a:lnTo>
                    <a:lnTo>
                      <a:pt x="10038" y="4055"/>
                    </a:lnTo>
                    <a:lnTo>
                      <a:pt x="10014" y="4128"/>
                    </a:lnTo>
                    <a:lnTo>
                      <a:pt x="9916" y="4250"/>
                    </a:lnTo>
                    <a:lnTo>
                      <a:pt x="9794" y="4348"/>
                    </a:lnTo>
                    <a:lnTo>
                      <a:pt x="9721" y="4372"/>
                    </a:lnTo>
                    <a:lnTo>
                      <a:pt x="9574" y="4372"/>
                    </a:lnTo>
                    <a:lnTo>
                      <a:pt x="9501" y="4348"/>
                    </a:lnTo>
                    <a:lnTo>
                      <a:pt x="9379" y="4250"/>
                    </a:lnTo>
                    <a:lnTo>
                      <a:pt x="9281" y="4128"/>
                    </a:lnTo>
                    <a:lnTo>
                      <a:pt x="9257" y="4055"/>
                    </a:lnTo>
                    <a:lnTo>
                      <a:pt x="9257" y="3982"/>
                    </a:lnTo>
                    <a:lnTo>
                      <a:pt x="9257" y="3908"/>
                    </a:lnTo>
                    <a:lnTo>
                      <a:pt x="9281" y="3835"/>
                    </a:lnTo>
                    <a:lnTo>
                      <a:pt x="9379" y="3713"/>
                    </a:lnTo>
                    <a:lnTo>
                      <a:pt x="9501" y="3615"/>
                    </a:lnTo>
                    <a:lnTo>
                      <a:pt x="9574" y="3591"/>
                    </a:lnTo>
                    <a:close/>
                    <a:moveTo>
                      <a:pt x="8182" y="3322"/>
                    </a:moveTo>
                    <a:lnTo>
                      <a:pt x="8304" y="3347"/>
                    </a:lnTo>
                    <a:lnTo>
                      <a:pt x="8402" y="3371"/>
                    </a:lnTo>
                    <a:lnTo>
                      <a:pt x="8500" y="3420"/>
                    </a:lnTo>
                    <a:lnTo>
                      <a:pt x="8597" y="3493"/>
                    </a:lnTo>
                    <a:lnTo>
                      <a:pt x="8671" y="3591"/>
                    </a:lnTo>
                    <a:lnTo>
                      <a:pt x="8719" y="3689"/>
                    </a:lnTo>
                    <a:lnTo>
                      <a:pt x="8768" y="3786"/>
                    </a:lnTo>
                    <a:lnTo>
                      <a:pt x="8768" y="3908"/>
                    </a:lnTo>
                    <a:lnTo>
                      <a:pt x="8768" y="4031"/>
                    </a:lnTo>
                    <a:lnTo>
                      <a:pt x="8719" y="4153"/>
                    </a:lnTo>
                    <a:lnTo>
                      <a:pt x="8671" y="4250"/>
                    </a:lnTo>
                    <a:lnTo>
                      <a:pt x="8597" y="4324"/>
                    </a:lnTo>
                    <a:lnTo>
                      <a:pt x="8500" y="4397"/>
                    </a:lnTo>
                    <a:lnTo>
                      <a:pt x="8402" y="4446"/>
                    </a:lnTo>
                    <a:lnTo>
                      <a:pt x="8304" y="4495"/>
                    </a:lnTo>
                    <a:lnTo>
                      <a:pt x="8060" y="4495"/>
                    </a:lnTo>
                    <a:lnTo>
                      <a:pt x="7962" y="4446"/>
                    </a:lnTo>
                    <a:lnTo>
                      <a:pt x="7865" y="4397"/>
                    </a:lnTo>
                    <a:lnTo>
                      <a:pt x="7767" y="4324"/>
                    </a:lnTo>
                    <a:lnTo>
                      <a:pt x="7694" y="4250"/>
                    </a:lnTo>
                    <a:lnTo>
                      <a:pt x="7645" y="4153"/>
                    </a:lnTo>
                    <a:lnTo>
                      <a:pt x="7596" y="4031"/>
                    </a:lnTo>
                    <a:lnTo>
                      <a:pt x="7596" y="3908"/>
                    </a:lnTo>
                    <a:lnTo>
                      <a:pt x="7596" y="3786"/>
                    </a:lnTo>
                    <a:lnTo>
                      <a:pt x="7645" y="3689"/>
                    </a:lnTo>
                    <a:lnTo>
                      <a:pt x="7694" y="3591"/>
                    </a:lnTo>
                    <a:lnTo>
                      <a:pt x="7767" y="3493"/>
                    </a:lnTo>
                    <a:lnTo>
                      <a:pt x="7865" y="3420"/>
                    </a:lnTo>
                    <a:lnTo>
                      <a:pt x="7962" y="3371"/>
                    </a:lnTo>
                    <a:lnTo>
                      <a:pt x="8060" y="3347"/>
                    </a:lnTo>
                    <a:lnTo>
                      <a:pt x="8182" y="3322"/>
                    </a:lnTo>
                    <a:close/>
                    <a:moveTo>
                      <a:pt x="9086" y="4763"/>
                    </a:moveTo>
                    <a:lnTo>
                      <a:pt x="9159" y="4788"/>
                    </a:lnTo>
                    <a:lnTo>
                      <a:pt x="9281" y="4885"/>
                    </a:lnTo>
                    <a:lnTo>
                      <a:pt x="9354" y="5007"/>
                    </a:lnTo>
                    <a:lnTo>
                      <a:pt x="9379" y="5081"/>
                    </a:lnTo>
                    <a:lnTo>
                      <a:pt x="9379" y="5154"/>
                    </a:lnTo>
                    <a:lnTo>
                      <a:pt x="9379" y="5227"/>
                    </a:lnTo>
                    <a:lnTo>
                      <a:pt x="9354" y="5301"/>
                    </a:lnTo>
                    <a:lnTo>
                      <a:pt x="9281" y="5423"/>
                    </a:lnTo>
                    <a:lnTo>
                      <a:pt x="9159" y="5520"/>
                    </a:lnTo>
                    <a:lnTo>
                      <a:pt x="9086" y="5545"/>
                    </a:lnTo>
                    <a:lnTo>
                      <a:pt x="8915" y="5545"/>
                    </a:lnTo>
                    <a:lnTo>
                      <a:pt x="8842" y="5520"/>
                    </a:lnTo>
                    <a:lnTo>
                      <a:pt x="8719" y="5423"/>
                    </a:lnTo>
                    <a:lnTo>
                      <a:pt x="8646" y="5301"/>
                    </a:lnTo>
                    <a:lnTo>
                      <a:pt x="8622" y="5227"/>
                    </a:lnTo>
                    <a:lnTo>
                      <a:pt x="8597" y="5154"/>
                    </a:lnTo>
                    <a:lnTo>
                      <a:pt x="8622" y="5081"/>
                    </a:lnTo>
                    <a:lnTo>
                      <a:pt x="8646" y="5007"/>
                    </a:lnTo>
                    <a:lnTo>
                      <a:pt x="8719" y="4885"/>
                    </a:lnTo>
                    <a:lnTo>
                      <a:pt x="8842" y="4788"/>
                    </a:lnTo>
                    <a:lnTo>
                      <a:pt x="8915" y="4763"/>
                    </a:lnTo>
                    <a:close/>
                    <a:moveTo>
                      <a:pt x="2540" y="11309"/>
                    </a:moveTo>
                    <a:lnTo>
                      <a:pt x="2760" y="11675"/>
                    </a:lnTo>
                    <a:lnTo>
                      <a:pt x="3029" y="12041"/>
                    </a:lnTo>
                    <a:lnTo>
                      <a:pt x="3298" y="12408"/>
                    </a:lnTo>
                    <a:lnTo>
                      <a:pt x="3615" y="12750"/>
                    </a:lnTo>
                    <a:lnTo>
                      <a:pt x="3908" y="12994"/>
                    </a:lnTo>
                    <a:lnTo>
                      <a:pt x="4177" y="13238"/>
                    </a:lnTo>
                    <a:lnTo>
                      <a:pt x="3762" y="13482"/>
                    </a:lnTo>
                    <a:lnTo>
                      <a:pt x="3371" y="13678"/>
                    </a:lnTo>
                    <a:lnTo>
                      <a:pt x="3029" y="13824"/>
                    </a:lnTo>
                    <a:lnTo>
                      <a:pt x="2687" y="13922"/>
                    </a:lnTo>
                    <a:lnTo>
                      <a:pt x="2418" y="13995"/>
                    </a:lnTo>
                    <a:lnTo>
                      <a:pt x="2174" y="13995"/>
                    </a:lnTo>
                    <a:lnTo>
                      <a:pt x="2076" y="13971"/>
                    </a:lnTo>
                    <a:lnTo>
                      <a:pt x="1979" y="13946"/>
                    </a:lnTo>
                    <a:lnTo>
                      <a:pt x="1905" y="13897"/>
                    </a:lnTo>
                    <a:lnTo>
                      <a:pt x="1832" y="13849"/>
                    </a:lnTo>
                    <a:lnTo>
                      <a:pt x="1759" y="13775"/>
                    </a:lnTo>
                    <a:lnTo>
                      <a:pt x="1734" y="13678"/>
                    </a:lnTo>
                    <a:lnTo>
                      <a:pt x="1686" y="13580"/>
                    </a:lnTo>
                    <a:lnTo>
                      <a:pt x="1686" y="13482"/>
                    </a:lnTo>
                    <a:lnTo>
                      <a:pt x="1686" y="13214"/>
                    </a:lnTo>
                    <a:lnTo>
                      <a:pt x="1759" y="12921"/>
                    </a:lnTo>
                    <a:lnTo>
                      <a:pt x="1881" y="12554"/>
                    </a:lnTo>
                    <a:lnTo>
                      <a:pt x="2052" y="12188"/>
                    </a:lnTo>
                    <a:lnTo>
                      <a:pt x="2272" y="11748"/>
                    </a:lnTo>
                    <a:lnTo>
                      <a:pt x="2540" y="11309"/>
                    </a:lnTo>
                    <a:close/>
                    <a:moveTo>
                      <a:pt x="15362" y="1"/>
                    </a:moveTo>
                    <a:lnTo>
                      <a:pt x="15094" y="25"/>
                    </a:lnTo>
                    <a:lnTo>
                      <a:pt x="14801" y="74"/>
                    </a:lnTo>
                    <a:lnTo>
                      <a:pt x="14483" y="172"/>
                    </a:lnTo>
                    <a:lnTo>
                      <a:pt x="14141" y="294"/>
                    </a:lnTo>
                    <a:lnTo>
                      <a:pt x="13775" y="440"/>
                    </a:lnTo>
                    <a:lnTo>
                      <a:pt x="13384" y="611"/>
                    </a:lnTo>
                    <a:lnTo>
                      <a:pt x="12993" y="831"/>
                    </a:lnTo>
                    <a:lnTo>
                      <a:pt x="12578" y="1051"/>
                    </a:lnTo>
                    <a:lnTo>
                      <a:pt x="11699" y="1613"/>
                    </a:lnTo>
                    <a:lnTo>
                      <a:pt x="10747" y="2272"/>
                    </a:lnTo>
                    <a:lnTo>
                      <a:pt x="10307" y="2101"/>
                    </a:lnTo>
                    <a:lnTo>
                      <a:pt x="9843" y="1955"/>
                    </a:lnTo>
                    <a:lnTo>
                      <a:pt x="9379" y="1857"/>
                    </a:lnTo>
                    <a:lnTo>
                      <a:pt x="8915" y="1784"/>
                    </a:lnTo>
                    <a:lnTo>
                      <a:pt x="8451" y="1735"/>
                    </a:lnTo>
                    <a:lnTo>
                      <a:pt x="7962" y="1735"/>
                    </a:lnTo>
                    <a:lnTo>
                      <a:pt x="7498" y="1784"/>
                    </a:lnTo>
                    <a:lnTo>
                      <a:pt x="7034" y="1832"/>
                    </a:lnTo>
                    <a:lnTo>
                      <a:pt x="6570" y="1930"/>
                    </a:lnTo>
                    <a:lnTo>
                      <a:pt x="6106" y="2077"/>
                    </a:lnTo>
                    <a:lnTo>
                      <a:pt x="5667" y="2248"/>
                    </a:lnTo>
                    <a:lnTo>
                      <a:pt x="5227" y="2443"/>
                    </a:lnTo>
                    <a:lnTo>
                      <a:pt x="4787" y="2687"/>
                    </a:lnTo>
                    <a:lnTo>
                      <a:pt x="4397" y="2980"/>
                    </a:lnTo>
                    <a:lnTo>
                      <a:pt x="4006" y="3273"/>
                    </a:lnTo>
                    <a:lnTo>
                      <a:pt x="3615" y="3615"/>
                    </a:lnTo>
                    <a:lnTo>
                      <a:pt x="3273" y="4006"/>
                    </a:lnTo>
                    <a:lnTo>
                      <a:pt x="2980" y="4397"/>
                    </a:lnTo>
                    <a:lnTo>
                      <a:pt x="2687" y="4788"/>
                    </a:lnTo>
                    <a:lnTo>
                      <a:pt x="2443" y="5227"/>
                    </a:lnTo>
                    <a:lnTo>
                      <a:pt x="2247" y="5667"/>
                    </a:lnTo>
                    <a:lnTo>
                      <a:pt x="2076" y="6107"/>
                    </a:lnTo>
                    <a:lnTo>
                      <a:pt x="1930" y="6571"/>
                    </a:lnTo>
                    <a:lnTo>
                      <a:pt x="1832" y="7035"/>
                    </a:lnTo>
                    <a:lnTo>
                      <a:pt x="1783" y="7499"/>
                    </a:lnTo>
                    <a:lnTo>
                      <a:pt x="1734" y="7963"/>
                    </a:lnTo>
                    <a:lnTo>
                      <a:pt x="1734" y="8451"/>
                    </a:lnTo>
                    <a:lnTo>
                      <a:pt x="1783" y="8915"/>
                    </a:lnTo>
                    <a:lnTo>
                      <a:pt x="1857" y="9379"/>
                    </a:lnTo>
                    <a:lnTo>
                      <a:pt x="1954" y="9843"/>
                    </a:lnTo>
                    <a:lnTo>
                      <a:pt x="2101" y="10307"/>
                    </a:lnTo>
                    <a:lnTo>
                      <a:pt x="2272" y="10747"/>
                    </a:lnTo>
                    <a:lnTo>
                      <a:pt x="1612" y="11699"/>
                    </a:lnTo>
                    <a:lnTo>
                      <a:pt x="1051" y="12579"/>
                    </a:lnTo>
                    <a:lnTo>
                      <a:pt x="831" y="12994"/>
                    </a:lnTo>
                    <a:lnTo>
                      <a:pt x="611" y="13385"/>
                    </a:lnTo>
                    <a:lnTo>
                      <a:pt x="440" y="13775"/>
                    </a:lnTo>
                    <a:lnTo>
                      <a:pt x="293" y="14142"/>
                    </a:lnTo>
                    <a:lnTo>
                      <a:pt x="171" y="14484"/>
                    </a:lnTo>
                    <a:lnTo>
                      <a:pt x="74" y="14801"/>
                    </a:lnTo>
                    <a:lnTo>
                      <a:pt x="25" y="15094"/>
                    </a:lnTo>
                    <a:lnTo>
                      <a:pt x="0" y="15363"/>
                    </a:lnTo>
                    <a:lnTo>
                      <a:pt x="0" y="15583"/>
                    </a:lnTo>
                    <a:lnTo>
                      <a:pt x="49" y="15802"/>
                    </a:lnTo>
                    <a:lnTo>
                      <a:pt x="123" y="15973"/>
                    </a:lnTo>
                    <a:lnTo>
                      <a:pt x="245" y="16120"/>
                    </a:lnTo>
                    <a:lnTo>
                      <a:pt x="342" y="16218"/>
                    </a:lnTo>
                    <a:lnTo>
                      <a:pt x="489" y="16291"/>
                    </a:lnTo>
                    <a:lnTo>
                      <a:pt x="635" y="16340"/>
                    </a:lnTo>
                    <a:lnTo>
                      <a:pt x="806" y="16364"/>
                    </a:lnTo>
                    <a:lnTo>
                      <a:pt x="1173" y="16364"/>
                    </a:lnTo>
                    <a:lnTo>
                      <a:pt x="1393" y="16315"/>
                    </a:lnTo>
                    <a:lnTo>
                      <a:pt x="1637" y="16267"/>
                    </a:lnTo>
                    <a:lnTo>
                      <a:pt x="2150" y="16120"/>
                    </a:lnTo>
                    <a:lnTo>
                      <a:pt x="2711" y="15876"/>
                    </a:lnTo>
                    <a:lnTo>
                      <a:pt x="3322" y="15583"/>
                    </a:lnTo>
                    <a:lnTo>
                      <a:pt x="3957" y="15192"/>
                    </a:lnTo>
                    <a:lnTo>
                      <a:pt x="4665" y="14752"/>
                    </a:lnTo>
                    <a:lnTo>
                      <a:pt x="5373" y="14264"/>
                    </a:lnTo>
                    <a:lnTo>
                      <a:pt x="6131" y="13702"/>
                    </a:lnTo>
                    <a:lnTo>
                      <a:pt x="6912" y="13092"/>
                    </a:lnTo>
                    <a:lnTo>
                      <a:pt x="7718" y="12432"/>
                    </a:lnTo>
                    <a:lnTo>
                      <a:pt x="8524" y="11724"/>
                    </a:lnTo>
                    <a:lnTo>
                      <a:pt x="9330" y="10967"/>
                    </a:lnTo>
                    <a:lnTo>
                      <a:pt x="10160" y="10161"/>
                    </a:lnTo>
                    <a:lnTo>
                      <a:pt x="10966" y="9330"/>
                    </a:lnTo>
                    <a:lnTo>
                      <a:pt x="11723" y="8524"/>
                    </a:lnTo>
                    <a:lnTo>
                      <a:pt x="12432" y="7718"/>
                    </a:lnTo>
                    <a:lnTo>
                      <a:pt x="13091" y="6912"/>
                    </a:lnTo>
                    <a:lnTo>
                      <a:pt x="13702" y="6131"/>
                    </a:lnTo>
                    <a:lnTo>
                      <a:pt x="14263" y="5374"/>
                    </a:lnTo>
                    <a:lnTo>
                      <a:pt x="14752" y="4666"/>
                    </a:lnTo>
                    <a:lnTo>
                      <a:pt x="15192" y="3957"/>
                    </a:lnTo>
                    <a:lnTo>
                      <a:pt x="15582" y="3322"/>
                    </a:lnTo>
                    <a:lnTo>
                      <a:pt x="15875" y="2712"/>
                    </a:lnTo>
                    <a:lnTo>
                      <a:pt x="16120" y="2150"/>
                    </a:lnTo>
                    <a:lnTo>
                      <a:pt x="16266" y="1637"/>
                    </a:lnTo>
                    <a:lnTo>
                      <a:pt x="16315" y="1393"/>
                    </a:lnTo>
                    <a:lnTo>
                      <a:pt x="16364" y="1173"/>
                    </a:lnTo>
                    <a:lnTo>
                      <a:pt x="16364" y="978"/>
                    </a:lnTo>
                    <a:lnTo>
                      <a:pt x="16364" y="807"/>
                    </a:lnTo>
                    <a:lnTo>
                      <a:pt x="16339" y="636"/>
                    </a:lnTo>
                    <a:lnTo>
                      <a:pt x="16291" y="489"/>
                    </a:lnTo>
                    <a:lnTo>
                      <a:pt x="16217" y="343"/>
                    </a:lnTo>
                    <a:lnTo>
                      <a:pt x="16120" y="245"/>
                    </a:lnTo>
                    <a:lnTo>
                      <a:pt x="15973" y="123"/>
                    </a:lnTo>
                    <a:lnTo>
                      <a:pt x="15802" y="50"/>
                    </a:lnTo>
                    <a:lnTo>
                      <a:pt x="155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04" name="Google Shape;1604;p87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05" name="Google Shape;1605;p87"/>
          <p:cNvGrpSpPr/>
          <p:nvPr/>
        </p:nvGrpSpPr>
        <p:grpSpPr>
          <a:xfrm>
            <a:off x="4225804" y="1399575"/>
            <a:ext cx="692400" cy="519300"/>
            <a:chOff x="3608154" y="1866100"/>
            <a:chExt cx="692400" cy="692400"/>
          </a:xfrm>
        </p:grpSpPr>
        <p:sp>
          <p:nvSpPr>
            <p:cNvPr id="1606" name="Google Shape;1606;p87"/>
            <p:cNvSpPr/>
            <p:nvPr/>
          </p:nvSpPr>
          <p:spPr>
            <a:xfrm>
              <a:off x="3608154" y="1866100"/>
              <a:ext cx="692400" cy="692400"/>
            </a:xfrm>
            <a:prstGeom prst="rect">
              <a:avLst/>
            </a:prstGeom>
            <a:solidFill>
              <a:srgbClr val="FF97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07" name="Google Shape;1607;p87"/>
            <p:cNvPicPr preferRelativeResize="0"/>
            <p:nvPr/>
          </p:nvPicPr>
          <p:blipFill rotWithShape="1">
            <a:blip r:embed="rId3">
              <a:alphaModFix/>
            </a:blip>
            <a:srcRect b="4888" l="0" r="0" t="44401"/>
            <a:stretch/>
          </p:blipFill>
          <p:spPr>
            <a:xfrm>
              <a:off x="3680000" y="2073163"/>
              <a:ext cx="548700" cy="2782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8" name="Google Shape;1608;p87"/>
          <p:cNvGrpSpPr/>
          <p:nvPr/>
        </p:nvGrpSpPr>
        <p:grpSpPr>
          <a:xfrm>
            <a:off x="1922100" y="1399575"/>
            <a:ext cx="692400" cy="519300"/>
            <a:chOff x="977625" y="1866100"/>
            <a:chExt cx="692400" cy="692400"/>
          </a:xfrm>
        </p:grpSpPr>
        <p:sp>
          <p:nvSpPr>
            <p:cNvPr id="1609" name="Google Shape;1609;p87"/>
            <p:cNvSpPr/>
            <p:nvPr/>
          </p:nvSpPr>
          <p:spPr>
            <a:xfrm>
              <a:off x="977625" y="1866100"/>
              <a:ext cx="692400" cy="692400"/>
            </a:xfrm>
            <a:prstGeom prst="rect">
              <a:avLst/>
            </a:prstGeom>
            <a:solidFill>
              <a:srgbClr val="7ECE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10" name="Google Shape;1610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938" y="2016500"/>
              <a:ext cx="427775" cy="427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1" name="Google Shape;1611;p87"/>
          <p:cNvGrpSpPr/>
          <p:nvPr/>
        </p:nvGrpSpPr>
        <p:grpSpPr>
          <a:xfrm>
            <a:off x="6529507" y="1399575"/>
            <a:ext cx="692400" cy="519300"/>
            <a:chOff x="6238682" y="1866100"/>
            <a:chExt cx="692400" cy="692400"/>
          </a:xfrm>
        </p:grpSpPr>
        <p:sp>
          <p:nvSpPr>
            <p:cNvPr id="1612" name="Google Shape;1612;p87"/>
            <p:cNvSpPr/>
            <p:nvPr/>
          </p:nvSpPr>
          <p:spPr>
            <a:xfrm>
              <a:off x="6238682" y="1866100"/>
              <a:ext cx="692400" cy="692400"/>
            </a:xfrm>
            <a:prstGeom prst="rect">
              <a:avLst/>
            </a:prstGeom>
            <a:solidFill>
              <a:srgbClr val="F202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13" name="Google Shape;1613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70988" y="1998413"/>
              <a:ext cx="427775" cy="427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88"/>
          <p:cNvSpPr/>
          <p:nvPr/>
        </p:nvSpPr>
        <p:spPr>
          <a:xfrm>
            <a:off x="514050" y="1445941"/>
            <a:ext cx="8115900" cy="3503100"/>
          </a:xfrm>
          <a:prstGeom prst="roundRect">
            <a:avLst>
              <a:gd fmla="val 6479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88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Matrix’s Architecture</a:t>
            </a:r>
            <a:endParaRPr/>
          </a:p>
        </p:txBody>
      </p:sp>
      <p:sp>
        <p:nvSpPr>
          <p:cNvPr id="1620" name="Google Shape;1620;p88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21" name="Google Shape;1621;p88"/>
          <p:cNvGrpSpPr/>
          <p:nvPr/>
        </p:nvGrpSpPr>
        <p:grpSpPr>
          <a:xfrm>
            <a:off x="6804485" y="1488240"/>
            <a:ext cx="1819800" cy="565029"/>
            <a:chOff x="6728285" y="1984320"/>
            <a:chExt cx="1819800" cy="753373"/>
          </a:xfrm>
        </p:grpSpPr>
        <p:sp>
          <p:nvSpPr>
            <p:cNvPr id="1622" name="Google Shape;1622;p88"/>
            <p:cNvSpPr/>
            <p:nvPr/>
          </p:nvSpPr>
          <p:spPr>
            <a:xfrm rot="-5400000">
              <a:off x="7286864" y="1747579"/>
              <a:ext cx="702603" cy="1176086"/>
            </a:xfrm>
            <a:prstGeom prst="right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88"/>
            <p:cNvSpPr/>
            <p:nvPr/>
          </p:nvSpPr>
          <p:spPr>
            <a:xfrm>
              <a:off x="6728285" y="2191993"/>
              <a:ext cx="18198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Upper layer 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interface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grpSp>
        <p:nvGrpSpPr>
          <p:cNvPr id="1624" name="Google Shape;1624;p88"/>
          <p:cNvGrpSpPr/>
          <p:nvPr/>
        </p:nvGrpSpPr>
        <p:grpSpPr>
          <a:xfrm>
            <a:off x="6804485" y="4345956"/>
            <a:ext cx="1819800" cy="571786"/>
            <a:chOff x="6728285" y="5032608"/>
            <a:chExt cx="1819800" cy="762381"/>
          </a:xfrm>
        </p:grpSpPr>
        <p:sp>
          <p:nvSpPr>
            <p:cNvPr id="1625" name="Google Shape;1625;p88"/>
            <p:cNvSpPr/>
            <p:nvPr/>
          </p:nvSpPr>
          <p:spPr>
            <a:xfrm rot="5400000">
              <a:off x="7286829" y="4855644"/>
              <a:ext cx="702603" cy="1176086"/>
            </a:xfrm>
            <a:prstGeom prst="right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88"/>
            <p:cNvSpPr/>
            <p:nvPr/>
          </p:nvSpPr>
          <p:spPr>
            <a:xfrm>
              <a:off x="6728285" y="5032608"/>
              <a:ext cx="18198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Below layer 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interface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sp>
        <p:nvSpPr>
          <p:cNvPr id="1627" name="Google Shape;1627;p88"/>
          <p:cNvSpPr/>
          <p:nvPr/>
        </p:nvSpPr>
        <p:spPr>
          <a:xfrm>
            <a:off x="6690838" y="1096762"/>
            <a:ext cx="1928400" cy="315600"/>
          </a:xfrm>
          <a:prstGeom prst="round1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niglet"/>
                <a:ea typeface="Sniglet"/>
                <a:cs typeface="Sniglet"/>
                <a:sym typeface="Sniglet"/>
              </a:rPr>
              <a:t>Control plane</a:t>
            </a:r>
            <a:endParaRPr sz="22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28" name="Google Shape;1628;p88"/>
          <p:cNvSpPr/>
          <p:nvPr/>
        </p:nvSpPr>
        <p:spPr>
          <a:xfrm>
            <a:off x="2699987" y="1096762"/>
            <a:ext cx="1928400" cy="315600"/>
          </a:xfrm>
          <a:prstGeom prst="round1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niglet"/>
                <a:ea typeface="Sniglet"/>
                <a:cs typeface="Sniglet"/>
                <a:sym typeface="Sniglet"/>
              </a:rPr>
              <a:t>Data plane</a:t>
            </a:r>
            <a:endParaRPr sz="22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629" name="Google Shape;1629;p88"/>
          <p:cNvCxnSpPr/>
          <p:nvPr/>
        </p:nvCxnSpPr>
        <p:spPr>
          <a:xfrm>
            <a:off x="6578137" y="1076419"/>
            <a:ext cx="0" cy="3909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30" name="Google Shape;1630;p88"/>
          <p:cNvSpPr/>
          <p:nvPr/>
        </p:nvSpPr>
        <p:spPr>
          <a:xfrm>
            <a:off x="7024453" y="3000460"/>
            <a:ext cx="1385400" cy="398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niglet"/>
                <a:ea typeface="Sniglet"/>
                <a:cs typeface="Sniglet"/>
                <a:sym typeface="Sniglet"/>
              </a:rPr>
              <a:t>Forwarding Engine</a:t>
            </a: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631" name="Google Shape;1631;p88"/>
          <p:cNvCxnSpPr>
            <a:stCxn id="1630" idx="0"/>
            <a:endCxn id="1622" idx="1"/>
          </p:cNvCxnSpPr>
          <p:nvPr/>
        </p:nvCxnSpPr>
        <p:spPr>
          <a:xfrm rot="10800000">
            <a:off x="7714453" y="2015260"/>
            <a:ext cx="2700" cy="985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2" name="Google Shape;1632;p88"/>
          <p:cNvCxnSpPr>
            <a:stCxn id="1630" idx="2"/>
            <a:endCxn id="1625" idx="1"/>
          </p:cNvCxnSpPr>
          <p:nvPr/>
        </p:nvCxnSpPr>
        <p:spPr>
          <a:xfrm flipH="1">
            <a:off x="7714453" y="3398560"/>
            <a:ext cx="2700" cy="99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89"/>
          <p:cNvSpPr/>
          <p:nvPr/>
        </p:nvSpPr>
        <p:spPr>
          <a:xfrm>
            <a:off x="514050" y="1445941"/>
            <a:ext cx="8115900" cy="3503100"/>
          </a:xfrm>
          <a:prstGeom prst="roundRect">
            <a:avLst>
              <a:gd fmla="val 6479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89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Matrix’s Architecture</a:t>
            </a:r>
            <a:endParaRPr sz="4000" u="sng"/>
          </a:p>
        </p:txBody>
      </p:sp>
      <p:sp>
        <p:nvSpPr>
          <p:cNvPr id="1639" name="Google Shape;1639;p89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0" name="Google Shape;1640;p89"/>
          <p:cNvGrpSpPr/>
          <p:nvPr/>
        </p:nvGrpSpPr>
        <p:grpSpPr>
          <a:xfrm>
            <a:off x="6804485" y="1488242"/>
            <a:ext cx="1819800" cy="565027"/>
            <a:chOff x="6728285" y="1984323"/>
            <a:chExt cx="1819800" cy="753370"/>
          </a:xfrm>
        </p:grpSpPr>
        <p:sp>
          <p:nvSpPr>
            <p:cNvPr id="1641" name="Google Shape;1641;p89"/>
            <p:cNvSpPr/>
            <p:nvPr/>
          </p:nvSpPr>
          <p:spPr>
            <a:xfrm rot="-5400000">
              <a:off x="7286822" y="1747623"/>
              <a:ext cx="702600" cy="1176000"/>
            </a:xfrm>
            <a:prstGeom prst="right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89"/>
            <p:cNvSpPr/>
            <p:nvPr/>
          </p:nvSpPr>
          <p:spPr>
            <a:xfrm>
              <a:off x="6728285" y="2191993"/>
              <a:ext cx="18198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Upper layer 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interface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grpSp>
        <p:nvGrpSpPr>
          <p:cNvPr id="1643" name="Google Shape;1643;p89"/>
          <p:cNvGrpSpPr/>
          <p:nvPr/>
        </p:nvGrpSpPr>
        <p:grpSpPr>
          <a:xfrm>
            <a:off x="6804485" y="4345956"/>
            <a:ext cx="1819800" cy="571784"/>
            <a:chOff x="6728285" y="5032608"/>
            <a:chExt cx="1819800" cy="762378"/>
          </a:xfrm>
        </p:grpSpPr>
        <p:sp>
          <p:nvSpPr>
            <p:cNvPr id="1644" name="Google Shape;1644;p89"/>
            <p:cNvSpPr/>
            <p:nvPr/>
          </p:nvSpPr>
          <p:spPr>
            <a:xfrm rot="5400000">
              <a:off x="7286874" y="4855686"/>
              <a:ext cx="702600" cy="1176000"/>
            </a:xfrm>
            <a:prstGeom prst="right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89"/>
            <p:cNvSpPr/>
            <p:nvPr/>
          </p:nvSpPr>
          <p:spPr>
            <a:xfrm>
              <a:off x="6728285" y="5032608"/>
              <a:ext cx="18198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Below layer 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interface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sp>
        <p:nvSpPr>
          <p:cNvPr id="1646" name="Google Shape;1646;p89"/>
          <p:cNvSpPr/>
          <p:nvPr/>
        </p:nvSpPr>
        <p:spPr>
          <a:xfrm>
            <a:off x="6690838" y="1096762"/>
            <a:ext cx="1928400" cy="315600"/>
          </a:xfrm>
          <a:prstGeom prst="round1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niglet"/>
                <a:ea typeface="Sniglet"/>
                <a:cs typeface="Sniglet"/>
                <a:sym typeface="Sniglet"/>
              </a:rPr>
              <a:t>Control plane</a:t>
            </a:r>
            <a:endParaRPr sz="22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47" name="Google Shape;1647;p89"/>
          <p:cNvSpPr/>
          <p:nvPr/>
        </p:nvSpPr>
        <p:spPr>
          <a:xfrm>
            <a:off x="2699987" y="1096762"/>
            <a:ext cx="1928400" cy="315600"/>
          </a:xfrm>
          <a:prstGeom prst="round1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niglet"/>
                <a:ea typeface="Sniglet"/>
                <a:cs typeface="Sniglet"/>
                <a:sym typeface="Sniglet"/>
              </a:rPr>
              <a:t>Data plane</a:t>
            </a:r>
            <a:endParaRPr sz="22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648" name="Google Shape;1648;p89"/>
          <p:cNvCxnSpPr/>
          <p:nvPr/>
        </p:nvCxnSpPr>
        <p:spPr>
          <a:xfrm>
            <a:off x="6578137" y="1076419"/>
            <a:ext cx="0" cy="3909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49" name="Google Shape;1649;p89"/>
          <p:cNvSpPr/>
          <p:nvPr/>
        </p:nvSpPr>
        <p:spPr>
          <a:xfrm>
            <a:off x="7024453" y="3000460"/>
            <a:ext cx="1385400" cy="398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niglet"/>
                <a:ea typeface="Sniglet"/>
                <a:cs typeface="Sniglet"/>
                <a:sym typeface="Sniglet"/>
              </a:rPr>
              <a:t>Forwarding Engine</a:t>
            </a: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650" name="Google Shape;1650;p89"/>
          <p:cNvCxnSpPr>
            <a:stCxn id="1649" idx="0"/>
            <a:endCxn id="1641" idx="1"/>
          </p:cNvCxnSpPr>
          <p:nvPr/>
        </p:nvCxnSpPr>
        <p:spPr>
          <a:xfrm rot="10800000">
            <a:off x="7714453" y="2015260"/>
            <a:ext cx="2700" cy="985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1" name="Google Shape;1651;p89"/>
          <p:cNvCxnSpPr>
            <a:stCxn id="1649" idx="2"/>
            <a:endCxn id="1644" idx="1"/>
          </p:cNvCxnSpPr>
          <p:nvPr/>
        </p:nvCxnSpPr>
        <p:spPr>
          <a:xfrm flipH="1">
            <a:off x="7714453" y="3398560"/>
            <a:ext cx="2700" cy="99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2" name="Google Shape;1652;p89"/>
          <p:cNvSpPr/>
          <p:nvPr/>
        </p:nvSpPr>
        <p:spPr>
          <a:xfrm>
            <a:off x="2260025" y="3606563"/>
            <a:ext cx="2808900" cy="5649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Matrix Routing Engine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53" name="Google Shape;1653;p89"/>
          <p:cNvSpPr/>
          <p:nvPr/>
        </p:nvSpPr>
        <p:spPr>
          <a:xfrm>
            <a:off x="1593126" y="4462350"/>
            <a:ext cx="4142100" cy="398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Underlying Collection Protocol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654" name="Google Shape;1654;p89"/>
          <p:cNvCxnSpPr>
            <a:stCxn id="1652" idx="2"/>
            <a:endCxn id="1653" idx="0"/>
          </p:cNvCxnSpPr>
          <p:nvPr/>
        </p:nvCxnSpPr>
        <p:spPr>
          <a:xfrm flipH="1" rot="-5400000">
            <a:off x="3519275" y="4316663"/>
            <a:ext cx="291000" cy="600"/>
          </a:xfrm>
          <a:prstGeom prst="bentConnector3">
            <a:avLst>
              <a:gd fmla="val 49981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655" name="Google Shape;1655;p89"/>
          <p:cNvCxnSpPr>
            <a:stCxn id="1649" idx="1"/>
            <a:endCxn id="1652" idx="3"/>
          </p:cNvCxnSpPr>
          <p:nvPr/>
        </p:nvCxnSpPr>
        <p:spPr>
          <a:xfrm flipH="1">
            <a:off x="5069053" y="3199510"/>
            <a:ext cx="1955400" cy="689400"/>
          </a:xfrm>
          <a:prstGeom prst="bentConnector3">
            <a:avLst>
              <a:gd fmla="val 1316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90"/>
          <p:cNvSpPr/>
          <p:nvPr/>
        </p:nvSpPr>
        <p:spPr>
          <a:xfrm>
            <a:off x="514050" y="1445941"/>
            <a:ext cx="8115900" cy="3503100"/>
          </a:xfrm>
          <a:prstGeom prst="roundRect">
            <a:avLst>
              <a:gd fmla="val 6479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90"/>
          <p:cNvSpPr/>
          <p:nvPr/>
        </p:nvSpPr>
        <p:spPr>
          <a:xfrm>
            <a:off x="735075" y="1516331"/>
            <a:ext cx="5652600" cy="1785600"/>
          </a:xfrm>
          <a:prstGeom prst="snip1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90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Matrix’s Architecture</a:t>
            </a:r>
            <a:endParaRPr/>
          </a:p>
        </p:txBody>
      </p:sp>
      <p:sp>
        <p:nvSpPr>
          <p:cNvPr id="1663" name="Google Shape;1663;p90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64" name="Google Shape;1664;p90"/>
          <p:cNvGrpSpPr/>
          <p:nvPr/>
        </p:nvGrpSpPr>
        <p:grpSpPr>
          <a:xfrm>
            <a:off x="6804485" y="1488242"/>
            <a:ext cx="1819800" cy="565027"/>
            <a:chOff x="6728285" y="1984323"/>
            <a:chExt cx="1819800" cy="753370"/>
          </a:xfrm>
        </p:grpSpPr>
        <p:sp>
          <p:nvSpPr>
            <p:cNvPr id="1665" name="Google Shape;1665;p90"/>
            <p:cNvSpPr/>
            <p:nvPr/>
          </p:nvSpPr>
          <p:spPr>
            <a:xfrm rot="-5400000">
              <a:off x="7286822" y="1747623"/>
              <a:ext cx="702600" cy="1176000"/>
            </a:xfrm>
            <a:prstGeom prst="right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90"/>
            <p:cNvSpPr/>
            <p:nvPr/>
          </p:nvSpPr>
          <p:spPr>
            <a:xfrm>
              <a:off x="6728285" y="2191993"/>
              <a:ext cx="18198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Upper layer 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interface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grpSp>
        <p:nvGrpSpPr>
          <p:cNvPr id="1667" name="Google Shape;1667;p90"/>
          <p:cNvGrpSpPr/>
          <p:nvPr/>
        </p:nvGrpSpPr>
        <p:grpSpPr>
          <a:xfrm>
            <a:off x="6804485" y="4345956"/>
            <a:ext cx="1819800" cy="571784"/>
            <a:chOff x="6728285" y="5032608"/>
            <a:chExt cx="1819800" cy="762378"/>
          </a:xfrm>
        </p:grpSpPr>
        <p:sp>
          <p:nvSpPr>
            <p:cNvPr id="1668" name="Google Shape;1668;p90"/>
            <p:cNvSpPr/>
            <p:nvPr/>
          </p:nvSpPr>
          <p:spPr>
            <a:xfrm rot="5400000">
              <a:off x="7286874" y="4855686"/>
              <a:ext cx="702600" cy="1176000"/>
            </a:xfrm>
            <a:prstGeom prst="right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90"/>
            <p:cNvSpPr/>
            <p:nvPr/>
          </p:nvSpPr>
          <p:spPr>
            <a:xfrm>
              <a:off x="6728285" y="5032608"/>
              <a:ext cx="18198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Below layer 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interface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sp>
        <p:nvSpPr>
          <p:cNvPr id="1670" name="Google Shape;1670;p90"/>
          <p:cNvSpPr/>
          <p:nvPr/>
        </p:nvSpPr>
        <p:spPr>
          <a:xfrm>
            <a:off x="6690838" y="1096762"/>
            <a:ext cx="1928400" cy="315600"/>
          </a:xfrm>
          <a:prstGeom prst="round1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niglet"/>
                <a:ea typeface="Sniglet"/>
                <a:cs typeface="Sniglet"/>
                <a:sym typeface="Sniglet"/>
              </a:rPr>
              <a:t>Control plane</a:t>
            </a:r>
            <a:endParaRPr sz="22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71" name="Google Shape;1671;p90"/>
          <p:cNvSpPr/>
          <p:nvPr/>
        </p:nvSpPr>
        <p:spPr>
          <a:xfrm>
            <a:off x="2699987" y="1096762"/>
            <a:ext cx="1928400" cy="315600"/>
          </a:xfrm>
          <a:prstGeom prst="round1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niglet"/>
                <a:ea typeface="Sniglet"/>
                <a:cs typeface="Sniglet"/>
                <a:sym typeface="Sniglet"/>
              </a:rPr>
              <a:t>Data plane</a:t>
            </a:r>
            <a:endParaRPr sz="22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672" name="Google Shape;1672;p90"/>
          <p:cNvCxnSpPr/>
          <p:nvPr/>
        </p:nvCxnSpPr>
        <p:spPr>
          <a:xfrm>
            <a:off x="6578137" y="1076419"/>
            <a:ext cx="0" cy="3909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73" name="Google Shape;1673;p90"/>
          <p:cNvSpPr/>
          <p:nvPr/>
        </p:nvSpPr>
        <p:spPr>
          <a:xfrm>
            <a:off x="7024453" y="3000460"/>
            <a:ext cx="1385400" cy="398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niglet"/>
                <a:ea typeface="Sniglet"/>
                <a:cs typeface="Sniglet"/>
                <a:sym typeface="Sniglet"/>
              </a:rPr>
              <a:t>Forwarding Engine</a:t>
            </a: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674" name="Google Shape;1674;p90"/>
          <p:cNvCxnSpPr>
            <a:stCxn id="1673" idx="0"/>
            <a:endCxn id="1665" idx="1"/>
          </p:cNvCxnSpPr>
          <p:nvPr/>
        </p:nvCxnSpPr>
        <p:spPr>
          <a:xfrm rot="10800000">
            <a:off x="7714453" y="2015260"/>
            <a:ext cx="2700" cy="985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5" name="Google Shape;1675;p90"/>
          <p:cNvCxnSpPr>
            <a:stCxn id="1673" idx="2"/>
            <a:endCxn id="1668" idx="1"/>
          </p:cNvCxnSpPr>
          <p:nvPr/>
        </p:nvCxnSpPr>
        <p:spPr>
          <a:xfrm flipH="1">
            <a:off x="7714453" y="3398560"/>
            <a:ext cx="2700" cy="99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6" name="Google Shape;1676;p90"/>
          <p:cNvSpPr/>
          <p:nvPr/>
        </p:nvSpPr>
        <p:spPr>
          <a:xfrm>
            <a:off x="2260025" y="3606563"/>
            <a:ext cx="2808900" cy="5649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Matrix Routing Engine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77" name="Google Shape;1677;p90"/>
          <p:cNvSpPr/>
          <p:nvPr/>
        </p:nvSpPr>
        <p:spPr>
          <a:xfrm>
            <a:off x="1593126" y="4462350"/>
            <a:ext cx="4142100" cy="398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Underlying Collection Protocol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678" name="Google Shape;1678;p90"/>
          <p:cNvCxnSpPr>
            <a:stCxn id="1676" idx="2"/>
            <a:endCxn id="1677" idx="0"/>
          </p:cNvCxnSpPr>
          <p:nvPr/>
        </p:nvCxnSpPr>
        <p:spPr>
          <a:xfrm flipH="1" rot="-5400000">
            <a:off x="3519275" y="4316663"/>
            <a:ext cx="291000" cy="600"/>
          </a:xfrm>
          <a:prstGeom prst="bentConnector3">
            <a:avLst>
              <a:gd fmla="val 49981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679" name="Google Shape;1679;p90"/>
          <p:cNvCxnSpPr>
            <a:stCxn id="1673" idx="1"/>
            <a:endCxn id="1676" idx="3"/>
          </p:cNvCxnSpPr>
          <p:nvPr/>
        </p:nvCxnSpPr>
        <p:spPr>
          <a:xfrm flipH="1">
            <a:off x="5069053" y="3199510"/>
            <a:ext cx="1955400" cy="689400"/>
          </a:xfrm>
          <a:prstGeom prst="bentConnector3">
            <a:avLst>
              <a:gd fmla="val 1316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680" name="Google Shape;1680;p90"/>
          <p:cNvSpPr/>
          <p:nvPr/>
        </p:nvSpPr>
        <p:spPr>
          <a:xfrm>
            <a:off x="817500" y="1732770"/>
            <a:ext cx="2626200" cy="482700"/>
          </a:xfrm>
          <a:prstGeom prst="roundRect">
            <a:avLst>
              <a:gd fmla="val 16667" name="adj"/>
            </a:avLst>
          </a:prstGeom>
          <a:solidFill>
            <a:srgbClr val="7ECEF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Aggregation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681" name="Google Shape;1681;p90"/>
          <p:cNvCxnSpPr/>
          <p:nvPr/>
        </p:nvCxnSpPr>
        <p:spPr>
          <a:xfrm>
            <a:off x="819325" y="3334163"/>
            <a:ext cx="1426200" cy="273000"/>
          </a:xfrm>
          <a:prstGeom prst="straightConnector1">
            <a:avLst/>
          </a:prstGeom>
          <a:noFill/>
          <a:ln cap="flat" cmpd="sng" w="28575">
            <a:solidFill>
              <a:srgbClr val="F7842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2" name="Google Shape;1682;p90"/>
          <p:cNvCxnSpPr/>
          <p:nvPr/>
        </p:nvCxnSpPr>
        <p:spPr>
          <a:xfrm flipH="1">
            <a:off x="5067475" y="3334163"/>
            <a:ext cx="1198800" cy="295800"/>
          </a:xfrm>
          <a:prstGeom prst="straightConnector1">
            <a:avLst/>
          </a:prstGeom>
          <a:noFill/>
          <a:ln cap="flat" cmpd="sng" w="28575">
            <a:solidFill>
              <a:srgbClr val="F78427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Introduction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Contextualization</a:t>
            </a:r>
            <a:endParaRPr sz="2400"/>
          </a:p>
        </p:txBody>
      </p:sp>
      <p:sp>
        <p:nvSpPr>
          <p:cNvPr id="150" name="Google Shape;150;p19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0" y="951825"/>
            <a:ext cx="6084450" cy="408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91"/>
          <p:cNvSpPr/>
          <p:nvPr/>
        </p:nvSpPr>
        <p:spPr>
          <a:xfrm>
            <a:off x="514050" y="1445941"/>
            <a:ext cx="8115900" cy="3503100"/>
          </a:xfrm>
          <a:prstGeom prst="roundRect">
            <a:avLst>
              <a:gd fmla="val 6479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91"/>
          <p:cNvSpPr/>
          <p:nvPr/>
        </p:nvSpPr>
        <p:spPr>
          <a:xfrm>
            <a:off x="735075" y="1516331"/>
            <a:ext cx="5652600" cy="1785600"/>
          </a:xfrm>
          <a:prstGeom prst="snip1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91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Matrix’s Architecture</a:t>
            </a:r>
            <a:endParaRPr/>
          </a:p>
        </p:txBody>
      </p:sp>
      <p:sp>
        <p:nvSpPr>
          <p:cNvPr id="1690" name="Google Shape;1690;p91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91" name="Google Shape;1691;p91"/>
          <p:cNvGrpSpPr/>
          <p:nvPr/>
        </p:nvGrpSpPr>
        <p:grpSpPr>
          <a:xfrm>
            <a:off x="6804485" y="1488242"/>
            <a:ext cx="1819800" cy="565027"/>
            <a:chOff x="6728285" y="1984323"/>
            <a:chExt cx="1819800" cy="753370"/>
          </a:xfrm>
        </p:grpSpPr>
        <p:sp>
          <p:nvSpPr>
            <p:cNvPr id="1692" name="Google Shape;1692;p91"/>
            <p:cNvSpPr/>
            <p:nvPr/>
          </p:nvSpPr>
          <p:spPr>
            <a:xfrm rot="-5400000">
              <a:off x="7286822" y="1747623"/>
              <a:ext cx="702600" cy="1176000"/>
            </a:xfrm>
            <a:prstGeom prst="right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91"/>
            <p:cNvSpPr/>
            <p:nvPr/>
          </p:nvSpPr>
          <p:spPr>
            <a:xfrm>
              <a:off x="6728285" y="2191993"/>
              <a:ext cx="18198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Upper layer 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interface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grpSp>
        <p:nvGrpSpPr>
          <p:cNvPr id="1694" name="Google Shape;1694;p91"/>
          <p:cNvGrpSpPr/>
          <p:nvPr/>
        </p:nvGrpSpPr>
        <p:grpSpPr>
          <a:xfrm>
            <a:off x="6804485" y="4345956"/>
            <a:ext cx="1819800" cy="571784"/>
            <a:chOff x="6728285" y="5032608"/>
            <a:chExt cx="1819800" cy="762378"/>
          </a:xfrm>
        </p:grpSpPr>
        <p:sp>
          <p:nvSpPr>
            <p:cNvPr id="1695" name="Google Shape;1695;p91"/>
            <p:cNvSpPr/>
            <p:nvPr/>
          </p:nvSpPr>
          <p:spPr>
            <a:xfrm rot="5400000">
              <a:off x="7286874" y="4855686"/>
              <a:ext cx="702600" cy="1176000"/>
            </a:xfrm>
            <a:prstGeom prst="right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91"/>
            <p:cNvSpPr/>
            <p:nvPr/>
          </p:nvSpPr>
          <p:spPr>
            <a:xfrm>
              <a:off x="6728285" y="5032608"/>
              <a:ext cx="18198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Below layer 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interface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sp>
        <p:nvSpPr>
          <p:cNvPr id="1697" name="Google Shape;1697;p91"/>
          <p:cNvSpPr/>
          <p:nvPr/>
        </p:nvSpPr>
        <p:spPr>
          <a:xfrm>
            <a:off x="6690838" y="1096762"/>
            <a:ext cx="1928400" cy="315600"/>
          </a:xfrm>
          <a:prstGeom prst="round1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niglet"/>
                <a:ea typeface="Sniglet"/>
                <a:cs typeface="Sniglet"/>
                <a:sym typeface="Sniglet"/>
              </a:rPr>
              <a:t>Control plane</a:t>
            </a:r>
            <a:endParaRPr sz="22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98" name="Google Shape;1698;p91"/>
          <p:cNvSpPr/>
          <p:nvPr/>
        </p:nvSpPr>
        <p:spPr>
          <a:xfrm>
            <a:off x="2699987" y="1096762"/>
            <a:ext cx="1928400" cy="315600"/>
          </a:xfrm>
          <a:prstGeom prst="round1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niglet"/>
                <a:ea typeface="Sniglet"/>
                <a:cs typeface="Sniglet"/>
                <a:sym typeface="Sniglet"/>
              </a:rPr>
              <a:t>Data plane</a:t>
            </a:r>
            <a:endParaRPr sz="22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699" name="Google Shape;1699;p91"/>
          <p:cNvCxnSpPr/>
          <p:nvPr/>
        </p:nvCxnSpPr>
        <p:spPr>
          <a:xfrm>
            <a:off x="6578137" y="1076419"/>
            <a:ext cx="0" cy="3909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00" name="Google Shape;1700;p91"/>
          <p:cNvSpPr/>
          <p:nvPr/>
        </p:nvSpPr>
        <p:spPr>
          <a:xfrm>
            <a:off x="7024453" y="3000460"/>
            <a:ext cx="1385400" cy="398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niglet"/>
                <a:ea typeface="Sniglet"/>
                <a:cs typeface="Sniglet"/>
                <a:sym typeface="Sniglet"/>
              </a:rPr>
              <a:t>Forwarding Engine</a:t>
            </a: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701" name="Google Shape;1701;p91"/>
          <p:cNvCxnSpPr>
            <a:stCxn id="1700" idx="0"/>
            <a:endCxn id="1692" idx="1"/>
          </p:cNvCxnSpPr>
          <p:nvPr/>
        </p:nvCxnSpPr>
        <p:spPr>
          <a:xfrm rot="10800000">
            <a:off x="7714453" y="2015260"/>
            <a:ext cx="2700" cy="985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2" name="Google Shape;1702;p91"/>
          <p:cNvCxnSpPr>
            <a:stCxn id="1700" idx="2"/>
            <a:endCxn id="1695" idx="1"/>
          </p:cNvCxnSpPr>
          <p:nvPr/>
        </p:nvCxnSpPr>
        <p:spPr>
          <a:xfrm flipH="1">
            <a:off x="7714453" y="3398560"/>
            <a:ext cx="2700" cy="99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3" name="Google Shape;1703;p91"/>
          <p:cNvSpPr/>
          <p:nvPr/>
        </p:nvSpPr>
        <p:spPr>
          <a:xfrm>
            <a:off x="2260025" y="3606563"/>
            <a:ext cx="2808900" cy="5649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Matrix Routing Engine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704" name="Google Shape;1704;p91"/>
          <p:cNvSpPr/>
          <p:nvPr/>
        </p:nvSpPr>
        <p:spPr>
          <a:xfrm>
            <a:off x="1593126" y="4462350"/>
            <a:ext cx="4142100" cy="398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Underlying Collection Protocol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705" name="Google Shape;1705;p91"/>
          <p:cNvSpPr/>
          <p:nvPr/>
        </p:nvSpPr>
        <p:spPr>
          <a:xfrm>
            <a:off x="3664475" y="2392125"/>
            <a:ext cx="2450000" cy="608344"/>
          </a:xfrm>
          <a:prstGeom prst="flowChartInternalStorage">
            <a:avLst/>
          </a:prstGeom>
          <a:solidFill>
            <a:srgbClr val="C7F46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Reverse</a:t>
            </a:r>
            <a:endParaRPr sz="2000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Routing Table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706" name="Google Shape;1706;p91"/>
          <p:cNvCxnSpPr>
            <a:stCxn id="1703" idx="2"/>
            <a:endCxn id="1704" idx="0"/>
          </p:cNvCxnSpPr>
          <p:nvPr/>
        </p:nvCxnSpPr>
        <p:spPr>
          <a:xfrm flipH="1" rot="-5400000">
            <a:off x="3519275" y="4316663"/>
            <a:ext cx="291000" cy="600"/>
          </a:xfrm>
          <a:prstGeom prst="bentConnector3">
            <a:avLst>
              <a:gd fmla="val 49981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707" name="Google Shape;1707;p91"/>
          <p:cNvCxnSpPr>
            <a:stCxn id="1700" idx="1"/>
            <a:endCxn id="1703" idx="3"/>
          </p:cNvCxnSpPr>
          <p:nvPr/>
        </p:nvCxnSpPr>
        <p:spPr>
          <a:xfrm flipH="1">
            <a:off x="5069053" y="3199510"/>
            <a:ext cx="1955400" cy="689400"/>
          </a:xfrm>
          <a:prstGeom prst="bentConnector3">
            <a:avLst>
              <a:gd fmla="val 1316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708" name="Google Shape;1708;p91"/>
          <p:cNvSpPr/>
          <p:nvPr/>
        </p:nvSpPr>
        <p:spPr>
          <a:xfrm>
            <a:off x="817500" y="2556077"/>
            <a:ext cx="2626200" cy="482700"/>
          </a:xfrm>
          <a:prstGeom prst="roundRect">
            <a:avLst>
              <a:gd fmla="val 16667" name="adj"/>
            </a:avLst>
          </a:prstGeom>
          <a:solidFill>
            <a:srgbClr val="7ECEF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Address Assignment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709" name="Google Shape;1709;p91"/>
          <p:cNvSpPr/>
          <p:nvPr/>
        </p:nvSpPr>
        <p:spPr>
          <a:xfrm>
            <a:off x="817500" y="1732770"/>
            <a:ext cx="2626200" cy="482700"/>
          </a:xfrm>
          <a:prstGeom prst="roundRect">
            <a:avLst>
              <a:gd fmla="val 16667" name="adj"/>
            </a:avLst>
          </a:prstGeom>
          <a:solidFill>
            <a:srgbClr val="7ECEF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Aggregation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710" name="Google Shape;1710;p91"/>
          <p:cNvCxnSpPr/>
          <p:nvPr/>
        </p:nvCxnSpPr>
        <p:spPr>
          <a:xfrm>
            <a:off x="819325" y="3334163"/>
            <a:ext cx="1426200" cy="273000"/>
          </a:xfrm>
          <a:prstGeom prst="straightConnector1">
            <a:avLst/>
          </a:prstGeom>
          <a:noFill/>
          <a:ln cap="flat" cmpd="sng" w="28575">
            <a:solidFill>
              <a:srgbClr val="F7842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1" name="Google Shape;1711;p91"/>
          <p:cNvCxnSpPr/>
          <p:nvPr/>
        </p:nvCxnSpPr>
        <p:spPr>
          <a:xfrm flipH="1">
            <a:off x="5067475" y="3334163"/>
            <a:ext cx="1198800" cy="295800"/>
          </a:xfrm>
          <a:prstGeom prst="straightConnector1">
            <a:avLst/>
          </a:prstGeom>
          <a:noFill/>
          <a:ln cap="flat" cmpd="sng" w="28575">
            <a:solidFill>
              <a:srgbClr val="F78427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92"/>
          <p:cNvSpPr/>
          <p:nvPr/>
        </p:nvSpPr>
        <p:spPr>
          <a:xfrm>
            <a:off x="514050" y="1445941"/>
            <a:ext cx="8115900" cy="3503100"/>
          </a:xfrm>
          <a:prstGeom prst="roundRect">
            <a:avLst>
              <a:gd fmla="val 6479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92"/>
          <p:cNvSpPr/>
          <p:nvPr/>
        </p:nvSpPr>
        <p:spPr>
          <a:xfrm>
            <a:off x="735075" y="1516331"/>
            <a:ext cx="5652600" cy="1785600"/>
          </a:xfrm>
          <a:prstGeom prst="snip1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92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Matrix’s Architecture</a:t>
            </a:r>
            <a:endParaRPr/>
          </a:p>
        </p:txBody>
      </p:sp>
      <p:sp>
        <p:nvSpPr>
          <p:cNvPr id="1719" name="Google Shape;1719;p92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20" name="Google Shape;1720;p92"/>
          <p:cNvGrpSpPr/>
          <p:nvPr/>
        </p:nvGrpSpPr>
        <p:grpSpPr>
          <a:xfrm>
            <a:off x="6804485" y="1488242"/>
            <a:ext cx="1819800" cy="565027"/>
            <a:chOff x="6728285" y="1984323"/>
            <a:chExt cx="1819800" cy="753370"/>
          </a:xfrm>
        </p:grpSpPr>
        <p:sp>
          <p:nvSpPr>
            <p:cNvPr id="1721" name="Google Shape;1721;p92"/>
            <p:cNvSpPr/>
            <p:nvPr/>
          </p:nvSpPr>
          <p:spPr>
            <a:xfrm rot="-5400000">
              <a:off x="7286822" y="1747623"/>
              <a:ext cx="702600" cy="1176000"/>
            </a:xfrm>
            <a:prstGeom prst="right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92"/>
            <p:cNvSpPr/>
            <p:nvPr/>
          </p:nvSpPr>
          <p:spPr>
            <a:xfrm>
              <a:off x="6728285" y="2191993"/>
              <a:ext cx="18198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Upper layer 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interface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grpSp>
        <p:nvGrpSpPr>
          <p:cNvPr id="1723" name="Google Shape;1723;p92"/>
          <p:cNvGrpSpPr/>
          <p:nvPr/>
        </p:nvGrpSpPr>
        <p:grpSpPr>
          <a:xfrm>
            <a:off x="6804485" y="4345956"/>
            <a:ext cx="1819800" cy="571784"/>
            <a:chOff x="6728285" y="5032608"/>
            <a:chExt cx="1819800" cy="762378"/>
          </a:xfrm>
        </p:grpSpPr>
        <p:sp>
          <p:nvSpPr>
            <p:cNvPr id="1724" name="Google Shape;1724;p92"/>
            <p:cNvSpPr/>
            <p:nvPr/>
          </p:nvSpPr>
          <p:spPr>
            <a:xfrm rot="5400000">
              <a:off x="7286874" y="4855686"/>
              <a:ext cx="702600" cy="1176000"/>
            </a:xfrm>
            <a:prstGeom prst="right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92"/>
            <p:cNvSpPr/>
            <p:nvPr/>
          </p:nvSpPr>
          <p:spPr>
            <a:xfrm>
              <a:off x="6728285" y="5032608"/>
              <a:ext cx="1819800" cy="5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Below layer 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niglet"/>
                  <a:ea typeface="Sniglet"/>
                  <a:cs typeface="Sniglet"/>
                  <a:sym typeface="Sniglet"/>
                </a:rPr>
                <a:t>interface</a:t>
              </a:r>
              <a:endParaRPr>
                <a:latin typeface="Sniglet"/>
                <a:ea typeface="Sniglet"/>
                <a:cs typeface="Sniglet"/>
                <a:sym typeface="Sniglet"/>
              </a:endParaRPr>
            </a:p>
          </p:txBody>
        </p:sp>
      </p:grpSp>
      <p:sp>
        <p:nvSpPr>
          <p:cNvPr id="1726" name="Google Shape;1726;p92"/>
          <p:cNvSpPr/>
          <p:nvPr/>
        </p:nvSpPr>
        <p:spPr>
          <a:xfrm>
            <a:off x="6690838" y="1096762"/>
            <a:ext cx="1928400" cy="315600"/>
          </a:xfrm>
          <a:prstGeom prst="round1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niglet"/>
                <a:ea typeface="Sniglet"/>
                <a:cs typeface="Sniglet"/>
                <a:sym typeface="Sniglet"/>
              </a:rPr>
              <a:t>Control plane</a:t>
            </a:r>
            <a:endParaRPr sz="22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727" name="Google Shape;1727;p92"/>
          <p:cNvSpPr/>
          <p:nvPr/>
        </p:nvSpPr>
        <p:spPr>
          <a:xfrm>
            <a:off x="2699987" y="1096762"/>
            <a:ext cx="1928400" cy="315600"/>
          </a:xfrm>
          <a:prstGeom prst="round1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Sniglet"/>
                <a:ea typeface="Sniglet"/>
                <a:cs typeface="Sniglet"/>
                <a:sym typeface="Sniglet"/>
              </a:rPr>
              <a:t>Data plane</a:t>
            </a:r>
            <a:endParaRPr sz="22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728" name="Google Shape;1728;p92"/>
          <p:cNvCxnSpPr/>
          <p:nvPr/>
        </p:nvCxnSpPr>
        <p:spPr>
          <a:xfrm>
            <a:off x="6578137" y="1076419"/>
            <a:ext cx="0" cy="3909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29" name="Google Shape;1729;p92"/>
          <p:cNvSpPr/>
          <p:nvPr/>
        </p:nvSpPr>
        <p:spPr>
          <a:xfrm>
            <a:off x="7024453" y="3000460"/>
            <a:ext cx="1385400" cy="398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niglet"/>
                <a:ea typeface="Sniglet"/>
                <a:cs typeface="Sniglet"/>
                <a:sym typeface="Sniglet"/>
              </a:rPr>
              <a:t>Forwarding Engine</a:t>
            </a: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730" name="Google Shape;1730;p92"/>
          <p:cNvCxnSpPr>
            <a:stCxn id="1729" idx="0"/>
            <a:endCxn id="1721" idx="1"/>
          </p:cNvCxnSpPr>
          <p:nvPr/>
        </p:nvCxnSpPr>
        <p:spPr>
          <a:xfrm rot="10800000">
            <a:off x="7714453" y="2015260"/>
            <a:ext cx="2700" cy="985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1" name="Google Shape;1731;p92"/>
          <p:cNvCxnSpPr>
            <a:stCxn id="1729" idx="2"/>
            <a:endCxn id="1724" idx="1"/>
          </p:cNvCxnSpPr>
          <p:nvPr/>
        </p:nvCxnSpPr>
        <p:spPr>
          <a:xfrm flipH="1">
            <a:off x="7714453" y="3398560"/>
            <a:ext cx="2700" cy="992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2" name="Google Shape;1732;p92"/>
          <p:cNvSpPr/>
          <p:nvPr/>
        </p:nvSpPr>
        <p:spPr>
          <a:xfrm>
            <a:off x="2260025" y="3606563"/>
            <a:ext cx="2808900" cy="5649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Matrix Routing Engine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733" name="Google Shape;1733;p92"/>
          <p:cNvSpPr/>
          <p:nvPr/>
        </p:nvSpPr>
        <p:spPr>
          <a:xfrm>
            <a:off x="1593126" y="4462350"/>
            <a:ext cx="4142100" cy="398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Underlying Collection Protocol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734" name="Google Shape;1734;p92"/>
          <p:cNvSpPr/>
          <p:nvPr/>
        </p:nvSpPr>
        <p:spPr>
          <a:xfrm>
            <a:off x="3664475" y="2392125"/>
            <a:ext cx="2450000" cy="608344"/>
          </a:xfrm>
          <a:prstGeom prst="flowChartInternalStorage">
            <a:avLst/>
          </a:prstGeom>
          <a:solidFill>
            <a:srgbClr val="C7F46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Reverse </a:t>
            </a:r>
            <a:endParaRPr sz="2000">
              <a:solidFill>
                <a:schemeClr val="dk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Routing Table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735" name="Google Shape;1735;p92"/>
          <p:cNvSpPr/>
          <p:nvPr/>
        </p:nvSpPr>
        <p:spPr>
          <a:xfrm>
            <a:off x="3637110" y="1710776"/>
            <a:ext cx="2449995" cy="608342"/>
          </a:xfrm>
          <a:prstGeom prst="flowChartInternalStorage">
            <a:avLst/>
          </a:prstGeom>
          <a:solidFill>
            <a:srgbClr val="C7F46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Alternative Routing Table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736" name="Google Shape;1736;p92"/>
          <p:cNvCxnSpPr>
            <a:stCxn id="1732" idx="2"/>
            <a:endCxn id="1733" idx="0"/>
          </p:cNvCxnSpPr>
          <p:nvPr/>
        </p:nvCxnSpPr>
        <p:spPr>
          <a:xfrm flipH="1" rot="-5400000">
            <a:off x="3519275" y="4316663"/>
            <a:ext cx="291000" cy="600"/>
          </a:xfrm>
          <a:prstGeom prst="bentConnector3">
            <a:avLst>
              <a:gd fmla="val 49981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737" name="Google Shape;1737;p92"/>
          <p:cNvCxnSpPr>
            <a:stCxn id="1729" idx="1"/>
            <a:endCxn id="1732" idx="3"/>
          </p:cNvCxnSpPr>
          <p:nvPr/>
        </p:nvCxnSpPr>
        <p:spPr>
          <a:xfrm flipH="1">
            <a:off x="5069053" y="3199510"/>
            <a:ext cx="1955400" cy="689400"/>
          </a:xfrm>
          <a:prstGeom prst="bentConnector3">
            <a:avLst>
              <a:gd fmla="val 1316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738" name="Google Shape;1738;p92"/>
          <p:cNvSpPr/>
          <p:nvPr/>
        </p:nvSpPr>
        <p:spPr>
          <a:xfrm>
            <a:off x="817500" y="2556077"/>
            <a:ext cx="2626200" cy="482700"/>
          </a:xfrm>
          <a:prstGeom prst="roundRect">
            <a:avLst>
              <a:gd fmla="val 16667" name="adj"/>
            </a:avLst>
          </a:prstGeom>
          <a:solidFill>
            <a:srgbClr val="7ECEF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Address Assignment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739" name="Google Shape;1739;p92"/>
          <p:cNvSpPr/>
          <p:nvPr/>
        </p:nvSpPr>
        <p:spPr>
          <a:xfrm>
            <a:off x="817500" y="1732770"/>
            <a:ext cx="2626200" cy="482700"/>
          </a:xfrm>
          <a:prstGeom prst="roundRect">
            <a:avLst>
              <a:gd fmla="val 16667" name="adj"/>
            </a:avLst>
          </a:prstGeom>
          <a:solidFill>
            <a:srgbClr val="7ECEF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Aggregation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740" name="Google Shape;1740;p92"/>
          <p:cNvCxnSpPr/>
          <p:nvPr/>
        </p:nvCxnSpPr>
        <p:spPr>
          <a:xfrm>
            <a:off x="819325" y="3334163"/>
            <a:ext cx="1426200" cy="273000"/>
          </a:xfrm>
          <a:prstGeom prst="straightConnector1">
            <a:avLst/>
          </a:prstGeom>
          <a:noFill/>
          <a:ln cap="flat" cmpd="sng" w="28575">
            <a:solidFill>
              <a:srgbClr val="F7842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1" name="Google Shape;1741;p92"/>
          <p:cNvCxnSpPr/>
          <p:nvPr/>
        </p:nvCxnSpPr>
        <p:spPr>
          <a:xfrm flipH="1">
            <a:off x="5067475" y="3334163"/>
            <a:ext cx="1198800" cy="295800"/>
          </a:xfrm>
          <a:prstGeom prst="straightConnector1">
            <a:avLst/>
          </a:prstGeom>
          <a:noFill/>
          <a:ln cap="flat" cmpd="sng" w="28575">
            <a:solidFill>
              <a:srgbClr val="F78427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93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Matrix design</a:t>
            </a:r>
            <a:endParaRPr sz="2500"/>
          </a:p>
        </p:txBody>
      </p:sp>
      <p:sp>
        <p:nvSpPr>
          <p:cNvPr id="1747" name="Google Shape;1747;p93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8" name="Google Shape;1748;p93"/>
          <p:cNvSpPr/>
          <p:nvPr/>
        </p:nvSpPr>
        <p:spPr>
          <a:xfrm>
            <a:off x="6599922" y="136920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9" name="Google Shape;1749;p93"/>
          <p:cNvSpPr/>
          <p:nvPr/>
        </p:nvSpPr>
        <p:spPr>
          <a:xfrm>
            <a:off x="5199866" y="252412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0" name="Google Shape;1750;p93"/>
          <p:cNvSpPr/>
          <p:nvPr/>
        </p:nvSpPr>
        <p:spPr>
          <a:xfrm>
            <a:off x="6599922" y="284581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1" name="Google Shape;1751;p93"/>
          <p:cNvSpPr/>
          <p:nvPr/>
        </p:nvSpPr>
        <p:spPr>
          <a:xfrm>
            <a:off x="7999974" y="2524124"/>
            <a:ext cx="839100" cy="6294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2" name="Google Shape;1752;p93"/>
          <p:cNvSpPr/>
          <p:nvPr/>
        </p:nvSpPr>
        <p:spPr>
          <a:xfrm>
            <a:off x="441630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3" name="Google Shape;1753;p93"/>
          <p:cNvSpPr/>
          <p:nvPr/>
        </p:nvSpPr>
        <p:spPr>
          <a:xfrm>
            <a:off x="589985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94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Matrix design</a:t>
            </a:r>
            <a:endParaRPr sz="2500"/>
          </a:p>
        </p:txBody>
      </p:sp>
      <p:sp>
        <p:nvSpPr>
          <p:cNvPr id="1759" name="Google Shape;1759;p94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0" name="Google Shape;1760;p94"/>
          <p:cNvCxnSpPr>
            <a:stCxn id="1761" idx="0"/>
            <a:endCxn id="1762" idx="3"/>
          </p:cNvCxnSpPr>
          <p:nvPr/>
        </p:nvCxnSpPr>
        <p:spPr>
          <a:xfrm flipH="1" rot="10800000">
            <a:off x="4812900" y="3031999"/>
            <a:ext cx="503100" cy="7944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3" name="Google Shape;1763;p94"/>
          <p:cNvCxnSpPr>
            <a:stCxn id="1764" idx="0"/>
            <a:endCxn id="1762" idx="5"/>
          </p:cNvCxnSpPr>
          <p:nvPr/>
        </p:nvCxnSpPr>
        <p:spPr>
          <a:xfrm rot="10800000">
            <a:off x="5877050" y="3031999"/>
            <a:ext cx="419400" cy="7944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5" name="Google Shape;1765;p94"/>
          <p:cNvCxnSpPr>
            <a:stCxn id="1762" idx="7"/>
            <a:endCxn id="1766" idx="3"/>
          </p:cNvCxnSpPr>
          <p:nvPr/>
        </p:nvCxnSpPr>
        <p:spPr>
          <a:xfrm flipH="1" rot="10800000">
            <a:off x="5876904" y="1876841"/>
            <a:ext cx="839100" cy="7344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7" name="Google Shape;1767;p94"/>
          <p:cNvCxnSpPr>
            <a:stCxn id="1768" idx="0"/>
            <a:endCxn id="1766" idx="4"/>
          </p:cNvCxnSpPr>
          <p:nvPr/>
        </p:nvCxnSpPr>
        <p:spPr>
          <a:xfrm rot="10800000">
            <a:off x="6996522" y="1964119"/>
            <a:ext cx="0" cy="8817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9" name="Google Shape;1769;p94"/>
          <p:cNvCxnSpPr>
            <a:stCxn id="1770" idx="1"/>
            <a:endCxn id="1766" idx="5"/>
          </p:cNvCxnSpPr>
          <p:nvPr/>
        </p:nvCxnSpPr>
        <p:spPr>
          <a:xfrm rot="10800000">
            <a:off x="7276858" y="1877098"/>
            <a:ext cx="846000" cy="7392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1" name="Google Shape;1771;p94"/>
          <p:cNvCxnSpPr>
            <a:endCxn id="1761" idx="3"/>
          </p:cNvCxnSpPr>
          <p:nvPr/>
        </p:nvCxnSpPr>
        <p:spPr>
          <a:xfrm flipH="1" rot="10800000">
            <a:off x="4137361" y="4334178"/>
            <a:ext cx="395100" cy="513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72" name="Google Shape;1772;p94"/>
          <p:cNvCxnSpPr>
            <a:endCxn id="1761" idx="5"/>
          </p:cNvCxnSpPr>
          <p:nvPr/>
        </p:nvCxnSpPr>
        <p:spPr>
          <a:xfrm rot="10800000">
            <a:off x="5093339" y="4334178"/>
            <a:ext cx="449400" cy="5838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73" name="Google Shape;1773;p94"/>
          <p:cNvCxnSpPr>
            <a:endCxn id="1764" idx="4"/>
          </p:cNvCxnSpPr>
          <p:nvPr/>
        </p:nvCxnSpPr>
        <p:spPr>
          <a:xfrm rot="10800000">
            <a:off x="6296450" y="4421299"/>
            <a:ext cx="0" cy="507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766" name="Google Shape;1766;p94"/>
          <p:cNvSpPr/>
          <p:nvPr/>
        </p:nvSpPr>
        <p:spPr>
          <a:xfrm>
            <a:off x="6599922" y="136920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2" name="Google Shape;1762;p94"/>
          <p:cNvSpPr/>
          <p:nvPr/>
        </p:nvSpPr>
        <p:spPr>
          <a:xfrm>
            <a:off x="5199866" y="252412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8" name="Google Shape;1768;p94"/>
          <p:cNvSpPr/>
          <p:nvPr/>
        </p:nvSpPr>
        <p:spPr>
          <a:xfrm>
            <a:off x="6599922" y="284581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0" name="Google Shape;1770;p94"/>
          <p:cNvSpPr/>
          <p:nvPr/>
        </p:nvSpPr>
        <p:spPr>
          <a:xfrm>
            <a:off x="7999974" y="2524124"/>
            <a:ext cx="839100" cy="6294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1" name="Google Shape;1761;p94"/>
          <p:cNvSpPr/>
          <p:nvPr/>
        </p:nvSpPr>
        <p:spPr>
          <a:xfrm>
            <a:off x="441630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4" name="Google Shape;1764;p94"/>
          <p:cNvSpPr/>
          <p:nvPr/>
        </p:nvSpPr>
        <p:spPr>
          <a:xfrm>
            <a:off x="589985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4" name="Google Shape;1774;p94"/>
          <p:cNvSpPr txBox="1"/>
          <p:nvPr>
            <p:ph idx="4294967295" type="body"/>
          </p:nvPr>
        </p:nvSpPr>
        <p:spPr>
          <a:xfrm>
            <a:off x="273100" y="1373588"/>
            <a:ext cx="46428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Tree Collection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Matrix relies on an underlying data collection routing protocol</a:t>
            </a:r>
            <a:endParaRPr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Ex: RPL or CTP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20253"/>
              </a:buClr>
              <a:buSzPts val="2400"/>
              <a:buChar char="○"/>
            </a:pPr>
            <a:r>
              <a:rPr lang="en">
                <a:solidFill>
                  <a:srgbClr val="F20253"/>
                </a:solidFill>
              </a:rPr>
              <a:t>It takes O(n) control messages</a:t>
            </a:r>
            <a:endParaRPr>
              <a:solidFill>
                <a:srgbClr val="F20253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cxnSp>
        <p:nvCxnSpPr>
          <p:cNvPr id="1775" name="Google Shape;1775;p94"/>
          <p:cNvCxnSpPr/>
          <p:nvPr/>
        </p:nvCxnSpPr>
        <p:spPr>
          <a:xfrm rot="10800000">
            <a:off x="6996525" y="3440787"/>
            <a:ext cx="0" cy="507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76" name="Google Shape;1776;p94"/>
          <p:cNvCxnSpPr/>
          <p:nvPr/>
        </p:nvCxnSpPr>
        <p:spPr>
          <a:xfrm rot="10800000">
            <a:off x="8419525" y="3175549"/>
            <a:ext cx="0" cy="507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95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Matrix design</a:t>
            </a:r>
            <a:endParaRPr sz="2500"/>
          </a:p>
        </p:txBody>
      </p:sp>
      <p:sp>
        <p:nvSpPr>
          <p:cNvPr id="1782" name="Google Shape;1782;p95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3" name="Google Shape;1783;p95"/>
          <p:cNvSpPr txBox="1"/>
          <p:nvPr/>
        </p:nvSpPr>
        <p:spPr>
          <a:xfrm>
            <a:off x="4693275" y="2418000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70%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4" name="Google Shape;1784;p95"/>
          <p:cNvSpPr txBox="1"/>
          <p:nvPr/>
        </p:nvSpPr>
        <p:spPr>
          <a:xfrm>
            <a:off x="6133575" y="2737725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20%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5" name="Google Shape;1785;p95"/>
          <p:cNvSpPr txBox="1"/>
          <p:nvPr/>
        </p:nvSpPr>
        <p:spPr>
          <a:xfrm>
            <a:off x="7569575" y="2475150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10%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6" name="Google Shape;1786;p95"/>
          <p:cNvSpPr txBox="1"/>
          <p:nvPr/>
        </p:nvSpPr>
        <p:spPr>
          <a:xfrm>
            <a:off x="5449875" y="3693244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20%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7" name="Google Shape;1787;p95"/>
          <p:cNvSpPr txBox="1"/>
          <p:nvPr/>
        </p:nvSpPr>
        <p:spPr>
          <a:xfrm>
            <a:off x="3862375" y="3693244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80%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88" name="Google Shape;1788;p95"/>
          <p:cNvCxnSpPr>
            <a:stCxn id="1789" idx="0"/>
            <a:endCxn id="1790" idx="3"/>
          </p:cNvCxnSpPr>
          <p:nvPr/>
        </p:nvCxnSpPr>
        <p:spPr>
          <a:xfrm flipH="1" rot="10800000">
            <a:off x="4812900" y="3031999"/>
            <a:ext cx="503100" cy="7944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1" name="Google Shape;1791;p95"/>
          <p:cNvCxnSpPr>
            <a:stCxn id="1792" idx="0"/>
            <a:endCxn id="1790" idx="5"/>
          </p:cNvCxnSpPr>
          <p:nvPr/>
        </p:nvCxnSpPr>
        <p:spPr>
          <a:xfrm rot="10800000">
            <a:off x="5877050" y="3031999"/>
            <a:ext cx="419400" cy="7944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3" name="Google Shape;1793;p95"/>
          <p:cNvCxnSpPr>
            <a:stCxn id="1790" idx="7"/>
            <a:endCxn id="1794" idx="3"/>
          </p:cNvCxnSpPr>
          <p:nvPr/>
        </p:nvCxnSpPr>
        <p:spPr>
          <a:xfrm flipH="1" rot="10800000">
            <a:off x="5876904" y="1876841"/>
            <a:ext cx="839100" cy="7344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5" name="Google Shape;1795;p95"/>
          <p:cNvCxnSpPr>
            <a:stCxn id="1796" idx="0"/>
            <a:endCxn id="1794" idx="4"/>
          </p:cNvCxnSpPr>
          <p:nvPr/>
        </p:nvCxnSpPr>
        <p:spPr>
          <a:xfrm rot="10800000">
            <a:off x="6996522" y="1964119"/>
            <a:ext cx="0" cy="8817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7" name="Google Shape;1797;p95"/>
          <p:cNvCxnSpPr>
            <a:stCxn id="1798" idx="1"/>
            <a:endCxn id="1794" idx="5"/>
          </p:cNvCxnSpPr>
          <p:nvPr/>
        </p:nvCxnSpPr>
        <p:spPr>
          <a:xfrm rot="10800000">
            <a:off x="7276858" y="1877098"/>
            <a:ext cx="846000" cy="7392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9" name="Google Shape;1799;p95"/>
          <p:cNvCxnSpPr>
            <a:endCxn id="1789" idx="3"/>
          </p:cNvCxnSpPr>
          <p:nvPr/>
        </p:nvCxnSpPr>
        <p:spPr>
          <a:xfrm flipH="1" rot="10800000">
            <a:off x="4137361" y="4334178"/>
            <a:ext cx="395100" cy="513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800" name="Google Shape;1800;p95"/>
          <p:cNvCxnSpPr>
            <a:endCxn id="1789" idx="5"/>
          </p:cNvCxnSpPr>
          <p:nvPr/>
        </p:nvCxnSpPr>
        <p:spPr>
          <a:xfrm rot="10800000">
            <a:off x="5093339" y="4334178"/>
            <a:ext cx="449400" cy="5838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801" name="Google Shape;1801;p95"/>
          <p:cNvCxnSpPr>
            <a:endCxn id="1792" idx="4"/>
          </p:cNvCxnSpPr>
          <p:nvPr/>
        </p:nvCxnSpPr>
        <p:spPr>
          <a:xfrm rot="10800000">
            <a:off x="6296450" y="4421299"/>
            <a:ext cx="0" cy="507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794" name="Google Shape;1794;p95"/>
          <p:cNvSpPr/>
          <p:nvPr/>
        </p:nvSpPr>
        <p:spPr>
          <a:xfrm>
            <a:off x="6599922" y="136920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0" name="Google Shape;1790;p95"/>
          <p:cNvSpPr/>
          <p:nvPr/>
        </p:nvSpPr>
        <p:spPr>
          <a:xfrm>
            <a:off x="5199866" y="252412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6" name="Google Shape;1796;p95"/>
          <p:cNvSpPr/>
          <p:nvPr/>
        </p:nvSpPr>
        <p:spPr>
          <a:xfrm>
            <a:off x="6599922" y="284581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8" name="Google Shape;1798;p95"/>
          <p:cNvSpPr/>
          <p:nvPr/>
        </p:nvSpPr>
        <p:spPr>
          <a:xfrm>
            <a:off x="7999974" y="2524124"/>
            <a:ext cx="839100" cy="6294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9" name="Google Shape;1789;p95"/>
          <p:cNvSpPr/>
          <p:nvPr/>
        </p:nvSpPr>
        <p:spPr>
          <a:xfrm>
            <a:off x="441630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2" name="Google Shape;1792;p95"/>
          <p:cNvSpPr/>
          <p:nvPr/>
        </p:nvSpPr>
        <p:spPr>
          <a:xfrm>
            <a:off x="589985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2" name="Google Shape;1802;p95"/>
          <p:cNvSpPr txBox="1"/>
          <p:nvPr>
            <p:ph idx="4294967295" type="body"/>
          </p:nvPr>
        </p:nvSpPr>
        <p:spPr>
          <a:xfrm>
            <a:off x="273100" y="1373588"/>
            <a:ext cx="39930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Tree Collection</a:t>
            </a:r>
            <a:endParaRPr/>
          </a:p>
          <a:p>
            <a:pPr indent="-419100" lvl="0" marL="457200" rtl="0" algn="just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Data aggregation</a:t>
            </a:r>
            <a:endParaRPr/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Each node informs the number of children</a:t>
            </a:r>
            <a:endParaRPr/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Clr>
                <a:srgbClr val="F20253"/>
              </a:buClr>
              <a:buSzPts val="2400"/>
              <a:buChar char="○"/>
            </a:pPr>
            <a:r>
              <a:rPr lang="en">
                <a:solidFill>
                  <a:srgbClr val="F20253"/>
                </a:solidFill>
              </a:rPr>
              <a:t>It takes O(n) control messages</a:t>
            </a:r>
            <a:endParaRPr>
              <a:solidFill>
                <a:srgbClr val="F20253"/>
              </a:solidFill>
            </a:endParaRPr>
          </a:p>
        </p:txBody>
      </p:sp>
      <p:cxnSp>
        <p:nvCxnSpPr>
          <p:cNvPr id="1803" name="Google Shape;1803;p95"/>
          <p:cNvCxnSpPr/>
          <p:nvPr/>
        </p:nvCxnSpPr>
        <p:spPr>
          <a:xfrm rot="10800000">
            <a:off x="6996525" y="3440787"/>
            <a:ext cx="0" cy="507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804" name="Google Shape;1804;p95"/>
          <p:cNvCxnSpPr/>
          <p:nvPr/>
        </p:nvCxnSpPr>
        <p:spPr>
          <a:xfrm rot="10800000">
            <a:off x="8419525" y="3175549"/>
            <a:ext cx="0" cy="507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96"/>
          <p:cNvSpPr txBox="1"/>
          <p:nvPr>
            <p:ph idx="4294967295" type="body"/>
          </p:nvPr>
        </p:nvSpPr>
        <p:spPr>
          <a:xfrm>
            <a:off x="273100" y="1373588"/>
            <a:ext cx="38643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Tree Collection</a:t>
            </a:r>
            <a:endParaRPr/>
          </a:p>
          <a:p>
            <a:pPr indent="-419100" lvl="0" marL="457200" rtl="0" algn="just"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Data aggregation</a:t>
            </a:r>
            <a:endParaRPr/>
          </a:p>
          <a:p>
            <a:pPr indent="-419100" lvl="0" marL="457200" rtl="0" algn="just"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Hierarchical Address Allocation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Node receives from parent a range of available IPs proportionally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Nodes take one IP</a:t>
            </a:r>
            <a:endParaRPr sz="2000"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96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Matrix design</a:t>
            </a:r>
            <a:endParaRPr sz="2500"/>
          </a:p>
        </p:txBody>
      </p:sp>
      <p:sp>
        <p:nvSpPr>
          <p:cNvPr id="1811" name="Google Shape;1811;p96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2" name="Google Shape;1812;p96"/>
          <p:cNvSpPr txBox="1"/>
          <p:nvPr/>
        </p:nvSpPr>
        <p:spPr>
          <a:xfrm>
            <a:off x="6411675" y="1037888"/>
            <a:ext cx="116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0 to 255</a:t>
            </a:r>
            <a:endParaRPr b="1" sz="18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13" name="Google Shape;1813;p96"/>
          <p:cNvCxnSpPr>
            <a:stCxn id="1814" idx="0"/>
            <a:endCxn id="1815" idx="3"/>
          </p:cNvCxnSpPr>
          <p:nvPr/>
        </p:nvCxnSpPr>
        <p:spPr>
          <a:xfrm flipH="1" rot="10800000">
            <a:off x="4812900" y="3031999"/>
            <a:ext cx="503100" cy="7944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6" name="Google Shape;1816;p96"/>
          <p:cNvCxnSpPr>
            <a:stCxn id="1817" idx="0"/>
            <a:endCxn id="1815" idx="5"/>
          </p:cNvCxnSpPr>
          <p:nvPr/>
        </p:nvCxnSpPr>
        <p:spPr>
          <a:xfrm rot="10800000">
            <a:off x="5877050" y="3031999"/>
            <a:ext cx="419400" cy="7944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8" name="Google Shape;1818;p96"/>
          <p:cNvCxnSpPr>
            <a:stCxn id="1815" idx="7"/>
            <a:endCxn id="1819" idx="3"/>
          </p:cNvCxnSpPr>
          <p:nvPr/>
        </p:nvCxnSpPr>
        <p:spPr>
          <a:xfrm flipH="1" rot="10800000">
            <a:off x="5876904" y="1876841"/>
            <a:ext cx="839100" cy="7344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0" name="Google Shape;1820;p96"/>
          <p:cNvCxnSpPr>
            <a:stCxn id="1821" idx="0"/>
            <a:endCxn id="1819" idx="4"/>
          </p:cNvCxnSpPr>
          <p:nvPr/>
        </p:nvCxnSpPr>
        <p:spPr>
          <a:xfrm rot="10800000">
            <a:off x="6996522" y="1964119"/>
            <a:ext cx="0" cy="8817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2" name="Google Shape;1822;p96"/>
          <p:cNvCxnSpPr>
            <a:stCxn id="1823" idx="1"/>
            <a:endCxn id="1819" idx="5"/>
          </p:cNvCxnSpPr>
          <p:nvPr/>
        </p:nvCxnSpPr>
        <p:spPr>
          <a:xfrm rot="10800000">
            <a:off x="7276858" y="1877098"/>
            <a:ext cx="846000" cy="7392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4" name="Google Shape;1824;p96"/>
          <p:cNvCxnSpPr>
            <a:endCxn id="1814" idx="3"/>
          </p:cNvCxnSpPr>
          <p:nvPr/>
        </p:nvCxnSpPr>
        <p:spPr>
          <a:xfrm flipH="1" rot="10800000">
            <a:off x="4137361" y="4334178"/>
            <a:ext cx="395100" cy="513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825" name="Google Shape;1825;p96"/>
          <p:cNvCxnSpPr>
            <a:endCxn id="1814" idx="5"/>
          </p:cNvCxnSpPr>
          <p:nvPr/>
        </p:nvCxnSpPr>
        <p:spPr>
          <a:xfrm rot="10800000">
            <a:off x="5093339" y="4334178"/>
            <a:ext cx="449400" cy="5838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826" name="Google Shape;1826;p96"/>
          <p:cNvCxnSpPr>
            <a:endCxn id="1817" idx="4"/>
          </p:cNvCxnSpPr>
          <p:nvPr/>
        </p:nvCxnSpPr>
        <p:spPr>
          <a:xfrm rot="10800000">
            <a:off x="6296450" y="4421299"/>
            <a:ext cx="0" cy="507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819" name="Google Shape;1819;p96"/>
          <p:cNvSpPr/>
          <p:nvPr/>
        </p:nvSpPr>
        <p:spPr>
          <a:xfrm>
            <a:off x="6599922" y="136920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5" name="Google Shape;1815;p96"/>
          <p:cNvSpPr/>
          <p:nvPr/>
        </p:nvSpPr>
        <p:spPr>
          <a:xfrm>
            <a:off x="5199866" y="252412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1" name="Google Shape;1821;p96"/>
          <p:cNvSpPr/>
          <p:nvPr/>
        </p:nvSpPr>
        <p:spPr>
          <a:xfrm>
            <a:off x="6599922" y="284581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3" name="Google Shape;1823;p96"/>
          <p:cNvSpPr/>
          <p:nvPr/>
        </p:nvSpPr>
        <p:spPr>
          <a:xfrm>
            <a:off x="7999974" y="2524124"/>
            <a:ext cx="839100" cy="6294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4" name="Google Shape;1814;p96"/>
          <p:cNvSpPr/>
          <p:nvPr/>
        </p:nvSpPr>
        <p:spPr>
          <a:xfrm>
            <a:off x="441630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7" name="Google Shape;1817;p96"/>
          <p:cNvSpPr/>
          <p:nvPr/>
        </p:nvSpPr>
        <p:spPr>
          <a:xfrm>
            <a:off x="589985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7" name="Google Shape;1827;p96"/>
          <p:cNvSpPr txBox="1"/>
          <p:nvPr/>
        </p:nvSpPr>
        <p:spPr>
          <a:xfrm>
            <a:off x="4693275" y="2418000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70%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8" name="Google Shape;1828;p96"/>
          <p:cNvSpPr txBox="1"/>
          <p:nvPr/>
        </p:nvSpPr>
        <p:spPr>
          <a:xfrm>
            <a:off x="6133575" y="2737725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20%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9" name="Google Shape;1829;p96"/>
          <p:cNvSpPr txBox="1"/>
          <p:nvPr/>
        </p:nvSpPr>
        <p:spPr>
          <a:xfrm>
            <a:off x="7569575" y="2475150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10%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0" name="Google Shape;1830;p96"/>
          <p:cNvSpPr txBox="1"/>
          <p:nvPr/>
        </p:nvSpPr>
        <p:spPr>
          <a:xfrm>
            <a:off x="5449875" y="3693244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20%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1" name="Google Shape;1831;p96"/>
          <p:cNvSpPr txBox="1"/>
          <p:nvPr/>
        </p:nvSpPr>
        <p:spPr>
          <a:xfrm>
            <a:off x="3862375" y="3693244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80%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32" name="Google Shape;1832;p96"/>
          <p:cNvCxnSpPr/>
          <p:nvPr/>
        </p:nvCxnSpPr>
        <p:spPr>
          <a:xfrm rot="10800000">
            <a:off x="6996525" y="3440787"/>
            <a:ext cx="0" cy="507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833" name="Google Shape;1833;p96"/>
          <p:cNvCxnSpPr/>
          <p:nvPr/>
        </p:nvCxnSpPr>
        <p:spPr>
          <a:xfrm rot="10800000">
            <a:off x="8419525" y="3175549"/>
            <a:ext cx="0" cy="507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97"/>
          <p:cNvSpPr txBox="1"/>
          <p:nvPr>
            <p:ph idx="4294967295" type="body"/>
          </p:nvPr>
        </p:nvSpPr>
        <p:spPr>
          <a:xfrm>
            <a:off x="273100" y="1373588"/>
            <a:ext cx="39933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Tree Collection</a:t>
            </a:r>
            <a:endParaRPr/>
          </a:p>
          <a:p>
            <a:pPr indent="-419100" lvl="0" marL="457200" rtl="0" algn="just"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Data aggregation</a:t>
            </a:r>
            <a:endParaRPr/>
          </a:p>
          <a:p>
            <a:pPr indent="-419100" lvl="0" marL="457200" rtl="0" algn="just"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Hierarchical Address Allocation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Node receives from parent a range of available IPs proportionally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Nodes take one IP</a:t>
            </a:r>
            <a:endParaRPr sz="2000"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97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Matrix design</a:t>
            </a:r>
            <a:endParaRPr sz="2500"/>
          </a:p>
        </p:txBody>
      </p:sp>
      <p:sp>
        <p:nvSpPr>
          <p:cNvPr id="1840" name="Google Shape;1840;p97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1" name="Google Shape;1841;p97"/>
          <p:cNvSpPr txBox="1"/>
          <p:nvPr/>
        </p:nvSpPr>
        <p:spPr>
          <a:xfrm>
            <a:off x="6411675" y="1037888"/>
            <a:ext cx="116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0 to 255</a:t>
            </a:r>
            <a:endParaRPr b="1" sz="18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2" name="Google Shape;1842;p97"/>
          <p:cNvSpPr txBox="1"/>
          <p:nvPr/>
        </p:nvSpPr>
        <p:spPr>
          <a:xfrm>
            <a:off x="4693275" y="2418000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70%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3" name="Google Shape;1843;p97"/>
          <p:cNvSpPr txBox="1"/>
          <p:nvPr/>
        </p:nvSpPr>
        <p:spPr>
          <a:xfrm>
            <a:off x="6133575" y="2737725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20%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4" name="Google Shape;1844;p97"/>
          <p:cNvSpPr txBox="1"/>
          <p:nvPr/>
        </p:nvSpPr>
        <p:spPr>
          <a:xfrm>
            <a:off x="7569575" y="2475150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10%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5" name="Google Shape;1845;p97"/>
          <p:cNvSpPr txBox="1"/>
          <p:nvPr/>
        </p:nvSpPr>
        <p:spPr>
          <a:xfrm>
            <a:off x="5449875" y="3693244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20%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6" name="Google Shape;1846;p97"/>
          <p:cNvSpPr txBox="1"/>
          <p:nvPr/>
        </p:nvSpPr>
        <p:spPr>
          <a:xfrm>
            <a:off x="3862375" y="3693244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80%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47" name="Google Shape;1847;p97"/>
          <p:cNvCxnSpPr>
            <a:stCxn id="1848" idx="0"/>
            <a:endCxn id="1849" idx="3"/>
          </p:cNvCxnSpPr>
          <p:nvPr/>
        </p:nvCxnSpPr>
        <p:spPr>
          <a:xfrm flipH="1" rot="10800000">
            <a:off x="4812900" y="3031999"/>
            <a:ext cx="503100" cy="7944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0" name="Google Shape;1850;p97"/>
          <p:cNvCxnSpPr>
            <a:stCxn id="1851" idx="0"/>
            <a:endCxn id="1849" idx="5"/>
          </p:cNvCxnSpPr>
          <p:nvPr/>
        </p:nvCxnSpPr>
        <p:spPr>
          <a:xfrm rot="10800000">
            <a:off x="5877050" y="3031999"/>
            <a:ext cx="419400" cy="7944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2" name="Google Shape;1852;p97"/>
          <p:cNvCxnSpPr>
            <a:stCxn id="1849" idx="7"/>
            <a:endCxn id="1853" idx="3"/>
          </p:cNvCxnSpPr>
          <p:nvPr/>
        </p:nvCxnSpPr>
        <p:spPr>
          <a:xfrm flipH="1" rot="10800000">
            <a:off x="5876904" y="1876841"/>
            <a:ext cx="839100" cy="7344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4" name="Google Shape;1854;p97"/>
          <p:cNvCxnSpPr>
            <a:stCxn id="1855" idx="0"/>
            <a:endCxn id="1853" idx="4"/>
          </p:cNvCxnSpPr>
          <p:nvPr/>
        </p:nvCxnSpPr>
        <p:spPr>
          <a:xfrm rot="10800000">
            <a:off x="6996522" y="1964119"/>
            <a:ext cx="0" cy="8817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6" name="Google Shape;1856;p97"/>
          <p:cNvCxnSpPr>
            <a:stCxn id="1857" idx="1"/>
            <a:endCxn id="1853" idx="5"/>
          </p:cNvCxnSpPr>
          <p:nvPr/>
        </p:nvCxnSpPr>
        <p:spPr>
          <a:xfrm rot="10800000">
            <a:off x="7276858" y="1877098"/>
            <a:ext cx="846000" cy="7392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8" name="Google Shape;1858;p97"/>
          <p:cNvCxnSpPr>
            <a:endCxn id="1848" idx="3"/>
          </p:cNvCxnSpPr>
          <p:nvPr/>
        </p:nvCxnSpPr>
        <p:spPr>
          <a:xfrm flipH="1" rot="10800000">
            <a:off x="4137361" y="4334178"/>
            <a:ext cx="395100" cy="513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859" name="Google Shape;1859;p97"/>
          <p:cNvCxnSpPr>
            <a:endCxn id="1848" idx="5"/>
          </p:cNvCxnSpPr>
          <p:nvPr/>
        </p:nvCxnSpPr>
        <p:spPr>
          <a:xfrm rot="10800000">
            <a:off x="5093339" y="4334178"/>
            <a:ext cx="449400" cy="5838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860" name="Google Shape;1860;p97"/>
          <p:cNvCxnSpPr>
            <a:endCxn id="1851" idx="4"/>
          </p:cNvCxnSpPr>
          <p:nvPr/>
        </p:nvCxnSpPr>
        <p:spPr>
          <a:xfrm rot="10800000">
            <a:off x="6296450" y="4421299"/>
            <a:ext cx="0" cy="507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853" name="Google Shape;1853;p97"/>
          <p:cNvSpPr/>
          <p:nvPr/>
        </p:nvSpPr>
        <p:spPr>
          <a:xfrm>
            <a:off x="6599922" y="136920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9" name="Google Shape;1849;p97"/>
          <p:cNvSpPr/>
          <p:nvPr/>
        </p:nvSpPr>
        <p:spPr>
          <a:xfrm>
            <a:off x="5199866" y="252412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5" name="Google Shape;1855;p97"/>
          <p:cNvSpPr/>
          <p:nvPr/>
        </p:nvSpPr>
        <p:spPr>
          <a:xfrm>
            <a:off x="6599922" y="284581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184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7" name="Google Shape;1857;p97"/>
          <p:cNvSpPr/>
          <p:nvPr/>
        </p:nvSpPr>
        <p:spPr>
          <a:xfrm>
            <a:off x="7999974" y="2524124"/>
            <a:ext cx="839100" cy="6294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208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8" name="Google Shape;1848;p97"/>
          <p:cNvSpPr/>
          <p:nvPr/>
        </p:nvSpPr>
        <p:spPr>
          <a:xfrm>
            <a:off x="441630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1" name="Google Shape;1851;p97"/>
          <p:cNvSpPr/>
          <p:nvPr/>
        </p:nvSpPr>
        <p:spPr>
          <a:xfrm>
            <a:off x="589985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20862.png" id="1861" name="Google Shape;186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24573">
            <a:off x="5661186" y="1697605"/>
            <a:ext cx="727429" cy="6429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862.png" id="1862" name="Google Shape;186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141218">
            <a:off x="7034557" y="1982430"/>
            <a:ext cx="542206" cy="574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862.png" id="1863" name="Google Shape;186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924573">
            <a:off x="7619386" y="1663236"/>
            <a:ext cx="727429" cy="642979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97"/>
          <p:cNvSpPr txBox="1"/>
          <p:nvPr/>
        </p:nvSpPr>
        <p:spPr>
          <a:xfrm>
            <a:off x="4890350" y="2212575"/>
            <a:ext cx="116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16 to 183</a:t>
            </a:r>
            <a:endParaRPr b="1" sz="18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5" name="Google Shape;1865;p97"/>
          <p:cNvSpPr txBox="1"/>
          <p:nvPr/>
        </p:nvSpPr>
        <p:spPr>
          <a:xfrm>
            <a:off x="6238450" y="2548753"/>
            <a:ext cx="15471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184 to 207</a:t>
            </a:r>
            <a:endParaRPr b="1" sz="18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6" name="Google Shape;1866;p97"/>
          <p:cNvSpPr txBox="1"/>
          <p:nvPr/>
        </p:nvSpPr>
        <p:spPr>
          <a:xfrm>
            <a:off x="7820400" y="2155425"/>
            <a:ext cx="1399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208 to 255</a:t>
            </a:r>
            <a:endParaRPr b="1" sz="18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67" name="Google Shape;1867;p97"/>
          <p:cNvCxnSpPr/>
          <p:nvPr/>
        </p:nvCxnSpPr>
        <p:spPr>
          <a:xfrm rot="10800000">
            <a:off x="6996525" y="3440787"/>
            <a:ext cx="0" cy="507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868" name="Google Shape;1868;p97"/>
          <p:cNvCxnSpPr/>
          <p:nvPr/>
        </p:nvCxnSpPr>
        <p:spPr>
          <a:xfrm rot="10800000">
            <a:off x="8419525" y="3175549"/>
            <a:ext cx="0" cy="507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3" name="Google Shape;1873;p98"/>
          <p:cNvCxnSpPr/>
          <p:nvPr/>
        </p:nvCxnSpPr>
        <p:spPr>
          <a:xfrm rot="10800000">
            <a:off x="6996525" y="3440787"/>
            <a:ext cx="0" cy="507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874" name="Google Shape;1874;p98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Matrix design</a:t>
            </a:r>
            <a:endParaRPr sz="2500"/>
          </a:p>
        </p:txBody>
      </p:sp>
      <p:sp>
        <p:nvSpPr>
          <p:cNvPr id="1875" name="Google Shape;1875;p98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6" name="Google Shape;1876;p98"/>
          <p:cNvSpPr txBox="1"/>
          <p:nvPr/>
        </p:nvSpPr>
        <p:spPr>
          <a:xfrm>
            <a:off x="6411675" y="1037888"/>
            <a:ext cx="116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0 to 255</a:t>
            </a:r>
            <a:endParaRPr b="1" sz="18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7" name="Google Shape;1877;p98"/>
          <p:cNvSpPr txBox="1"/>
          <p:nvPr/>
        </p:nvSpPr>
        <p:spPr>
          <a:xfrm>
            <a:off x="4693275" y="2418000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70%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8" name="Google Shape;1878;p98"/>
          <p:cNvSpPr txBox="1"/>
          <p:nvPr/>
        </p:nvSpPr>
        <p:spPr>
          <a:xfrm>
            <a:off x="6133575" y="2737725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20%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9" name="Google Shape;1879;p98"/>
          <p:cNvSpPr txBox="1"/>
          <p:nvPr/>
        </p:nvSpPr>
        <p:spPr>
          <a:xfrm>
            <a:off x="7569575" y="2475150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10%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0" name="Google Shape;1880;p98"/>
          <p:cNvSpPr txBox="1"/>
          <p:nvPr/>
        </p:nvSpPr>
        <p:spPr>
          <a:xfrm>
            <a:off x="5449875" y="3693244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20%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1" name="Google Shape;1881;p98"/>
          <p:cNvSpPr txBox="1"/>
          <p:nvPr/>
        </p:nvSpPr>
        <p:spPr>
          <a:xfrm>
            <a:off x="3862375" y="3693244"/>
            <a:ext cx="7566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0253"/>
                </a:solidFill>
                <a:latin typeface="Montserrat"/>
                <a:ea typeface="Montserrat"/>
                <a:cs typeface="Montserrat"/>
                <a:sym typeface="Montserrat"/>
              </a:rPr>
              <a:t>80%</a:t>
            </a:r>
            <a:endParaRPr b="1" sz="1600">
              <a:solidFill>
                <a:srgbClr val="F202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82" name="Google Shape;1882;p98"/>
          <p:cNvCxnSpPr>
            <a:stCxn id="1883" idx="0"/>
            <a:endCxn id="1884" idx="3"/>
          </p:cNvCxnSpPr>
          <p:nvPr/>
        </p:nvCxnSpPr>
        <p:spPr>
          <a:xfrm flipH="1" rot="10800000">
            <a:off x="4812900" y="3031999"/>
            <a:ext cx="503100" cy="7944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5" name="Google Shape;1885;p98"/>
          <p:cNvCxnSpPr>
            <a:stCxn id="1886" idx="0"/>
            <a:endCxn id="1884" idx="5"/>
          </p:cNvCxnSpPr>
          <p:nvPr/>
        </p:nvCxnSpPr>
        <p:spPr>
          <a:xfrm rot="10800000">
            <a:off x="5877050" y="3031999"/>
            <a:ext cx="419400" cy="7944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7" name="Google Shape;1887;p98"/>
          <p:cNvCxnSpPr>
            <a:stCxn id="1884" idx="7"/>
            <a:endCxn id="1888" idx="3"/>
          </p:cNvCxnSpPr>
          <p:nvPr/>
        </p:nvCxnSpPr>
        <p:spPr>
          <a:xfrm flipH="1" rot="10800000">
            <a:off x="5876904" y="1876841"/>
            <a:ext cx="839100" cy="7344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9" name="Google Shape;1889;p98"/>
          <p:cNvCxnSpPr>
            <a:stCxn id="1890" idx="0"/>
            <a:endCxn id="1888" idx="4"/>
          </p:cNvCxnSpPr>
          <p:nvPr/>
        </p:nvCxnSpPr>
        <p:spPr>
          <a:xfrm rot="10800000">
            <a:off x="6996522" y="1964119"/>
            <a:ext cx="0" cy="8817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1" name="Google Shape;1891;p98"/>
          <p:cNvCxnSpPr>
            <a:stCxn id="1892" idx="1"/>
            <a:endCxn id="1888" idx="5"/>
          </p:cNvCxnSpPr>
          <p:nvPr/>
        </p:nvCxnSpPr>
        <p:spPr>
          <a:xfrm rot="10800000">
            <a:off x="7276858" y="1877098"/>
            <a:ext cx="846000" cy="7392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3" name="Google Shape;1893;p98"/>
          <p:cNvCxnSpPr>
            <a:endCxn id="1883" idx="3"/>
          </p:cNvCxnSpPr>
          <p:nvPr/>
        </p:nvCxnSpPr>
        <p:spPr>
          <a:xfrm flipH="1" rot="10800000">
            <a:off x="4137361" y="4334178"/>
            <a:ext cx="395100" cy="513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894" name="Google Shape;1894;p98"/>
          <p:cNvCxnSpPr>
            <a:endCxn id="1883" idx="5"/>
          </p:cNvCxnSpPr>
          <p:nvPr/>
        </p:nvCxnSpPr>
        <p:spPr>
          <a:xfrm rot="10800000">
            <a:off x="5093339" y="4334178"/>
            <a:ext cx="449400" cy="5838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895" name="Google Shape;1895;p98"/>
          <p:cNvCxnSpPr>
            <a:endCxn id="1886" idx="4"/>
          </p:cNvCxnSpPr>
          <p:nvPr/>
        </p:nvCxnSpPr>
        <p:spPr>
          <a:xfrm rot="10800000">
            <a:off x="6296450" y="4421299"/>
            <a:ext cx="0" cy="507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888" name="Google Shape;1888;p98"/>
          <p:cNvSpPr/>
          <p:nvPr/>
        </p:nvSpPr>
        <p:spPr>
          <a:xfrm>
            <a:off x="6599922" y="136920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4" name="Google Shape;1884;p98"/>
          <p:cNvSpPr/>
          <p:nvPr/>
        </p:nvSpPr>
        <p:spPr>
          <a:xfrm>
            <a:off x="5199866" y="2524120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0" name="Google Shape;1890;p98"/>
          <p:cNvSpPr/>
          <p:nvPr/>
        </p:nvSpPr>
        <p:spPr>
          <a:xfrm>
            <a:off x="6599922" y="284581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184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2" name="Google Shape;1892;p98"/>
          <p:cNvSpPr/>
          <p:nvPr/>
        </p:nvSpPr>
        <p:spPr>
          <a:xfrm>
            <a:off x="7999974" y="2524124"/>
            <a:ext cx="839100" cy="6294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208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3" name="Google Shape;1883;p98"/>
          <p:cNvSpPr/>
          <p:nvPr/>
        </p:nvSpPr>
        <p:spPr>
          <a:xfrm>
            <a:off x="441630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27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6" name="Google Shape;1886;p98"/>
          <p:cNvSpPr/>
          <p:nvPr/>
        </p:nvSpPr>
        <p:spPr>
          <a:xfrm>
            <a:off x="5899850" y="3826399"/>
            <a:ext cx="793200" cy="594900"/>
          </a:xfrm>
          <a:prstGeom prst="ellipse">
            <a:avLst/>
          </a:prstGeom>
          <a:noFill/>
          <a:ln cap="flat" cmpd="sng" w="3810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38498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b="1" sz="1600">
              <a:solidFill>
                <a:srgbClr val="73849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152</a:t>
            </a:r>
            <a:endParaRPr b="1" sz="16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20862.png" id="1896" name="Google Shape;189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24573">
            <a:off x="5661186" y="1697605"/>
            <a:ext cx="727429" cy="6429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862.png" id="1897" name="Google Shape;189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141218">
            <a:off x="7034557" y="1982430"/>
            <a:ext cx="542206" cy="574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862.png" id="1898" name="Google Shape;189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924573">
            <a:off x="7619386" y="1663236"/>
            <a:ext cx="727429" cy="642979"/>
          </a:xfrm>
          <a:prstGeom prst="rect">
            <a:avLst/>
          </a:prstGeom>
          <a:noFill/>
          <a:ln>
            <a:noFill/>
          </a:ln>
        </p:spPr>
      </p:pic>
      <p:sp>
        <p:nvSpPr>
          <p:cNvPr id="1899" name="Google Shape;1899;p98"/>
          <p:cNvSpPr txBox="1"/>
          <p:nvPr/>
        </p:nvSpPr>
        <p:spPr>
          <a:xfrm>
            <a:off x="4890350" y="2212575"/>
            <a:ext cx="116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16 to 183</a:t>
            </a:r>
            <a:endParaRPr b="1" sz="18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0" name="Google Shape;1900;p98"/>
          <p:cNvSpPr txBox="1"/>
          <p:nvPr/>
        </p:nvSpPr>
        <p:spPr>
          <a:xfrm>
            <a:off x="6238450" y="2548753"/>
            <a:ext cx="15471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184 to 207</a:t>
            </a:r>
            <a:endParaRPr b="1" sz="18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1" name="Google Shape;1901;p98"/>
          <p:cNvSpPr txBox="1"/>
          <p:nvPr/>
        </p:nvSpPr>
        <p:spPr>
          <a:xfrm>
            <a:off x="7820400" y="2155425"/>
            <a:ext cx="1399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208 to 255</a:t>
            </a:r>
            <a:endParaRPr b="1" sz="18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20862.png" id="1902" name="Google Shape;190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141218">
            <a:off x="6033107" y="3090527"/>
            <a:ext cx="542206" cy="574589"/>
          </a:xfrm>
          <a:prstGeom prst="rect">
            <a:avLst/>
          </a:prstGeom>
          <a:noFill/>
          <a:ln>
            <a:noFill/>
          </a:ln>
        </p:spPr>
      </p:pic>
      <p:sp>
        <p:nvSpPr>
          <p:cNvPr id="1903" name="Google Shape;1903;p98"/>
          <p:cNvSpPr txBox="1"/>
          <p:nvPr/>
        </p:nvSpPr>
        <p:spPr>
          <a:xfrm>
            <a:off x="6227600" y="3599700"/>
            <a:ext cx="15471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152 to 182</a:t>
            </a:r>
            <a:endParaRPr b="1" sz="18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20862.png" id="1904" name="Google Shape;190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24573">
            <a:off x="4306061" y="2921773"/>
            <a:ext cx="727429" cy="642979"/>
          </a:xfrm>
          <a:prstGeom prst="rect">
            <a:avLst/>
          </a:prstGeom>
          <a:noFill/>
          <a:ln>
            <a:noFill/>
          </a:ln>
        </p:spPr>
      </p:pic>
      <p:sp>
        <p:nvSpPr>
          <p:cNvPr id="1905" name="Google Shape;1905;p98"/>
          <p:cNvSpPr txBox="1"/>
          <p:nvPr/>
        </p:nvSpPr>
        <p:spPr>
          <a:xfrm>
            <a:off x="3535225" y="3436744"/>
            <a:ext cx="116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78427"/>
                </a:solidFill>
                <a:latin typeface="Montserrat"/>
                <a:ea typeface="Montserrat"/>
                <a:cs typeface="Montserrat"/>
                <a:sym typeface="Montserrat"/>
              </a:rPr>
              <a:t>27 to 151</a:t>
            </a:r>
            <a:endParaRPr b="1" sz="1800">
              <a:solidFill>
                <a:srgbClr val="F7842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6" name="Google Shape;1906;p98"/>
          <p:cNvSpPr txBox="1"/>
          <p:nvPr>
            <p:ph idx="4294967295" type="body"/>
          </p:nvPr>
        </p:nvSpPr>
        <p:spPr>
          <a:xfrm>
            <a:off x="273100" y="1373588"/>
            <a:ext cx="38664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just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Tree Collection</a:t>
            </a:r>
            <a:endParaRPr/>
          </a:p>
          <a:p>
            <a:pPr indent="-419100" lvl="0" marL="457200" rtl="0" algn="just"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Data aggregation</a:t>
            </a:r>
            <a:endParaRPr/>
          </a:p>
          <a:p>
            <a:pPr indent="-419100" lvl="0" marL="457200" rtl="0" algn="just"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Hierarchical Address Allocation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Node receives from parent a range of available IPs proportionally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Nodes take one IP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1000"/>
              </a:spcAft>
              <a:buSzPts val="2000"/>
              <a:buChar char="○"/>
            </a:pPr>
            <a:r>
              <a:rPr lang="en" sz="2000"/>
              <a:t>Recursively distribute the remaining IPs</a:t>
            </a:r>
            <a:endParaRPr/>
          </a:p>
        </p:txBody>
      </p:sp>
      <p:cxnSp>
        <p:nvCxnSpPr>
          <p:cNvPr id="1907" name="Google Shape;1907;p98"/>
          <p:cNvCxnSpPr/>
          <p:nvPr/>
        </p:nvCxnSpPr>
        <p:spPr>
          <a:xfrm rot="10800000">
            <a:off x="8419525" y="3175549"/>
            <a:ext cx="0" cy="507300"/>
          </a:xfrm>
          <a:prstGeom prst="straightConnector1">
            <a:avLst/>
          </a:prstGeom>
          <a:noFill/>
          <a:ln cap="flat" cmpd="sng" w="28575">
            <a:solidFill>
              <a:srgbClr val="454F5B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99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Matrix: </a:t>
            </a:r>
            <a:r>
              <a:rPr lang="en" sz="3000">
                <a:solidFill>
                  <a:srgbClr val="F20253"/>
                </a:solidFill>
              </a:rPr>
              <a:t>Complexity Analysis</a:t>
            </a:r>
            <a:endParaRPr sz="3000">
              <a:solidFill>
                <a:srgbClr val="F20253"/>
              </a:solidFill>
            </a:endParaRPr>
          </a:p>
        </p:txBody>
      </p:sp>
      <p:sp>
        <p:nvSpPr>
          <p:cNvPr id="1913" name="Google Shape;1913;p99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4" name="Google Shape;1914;p99"/>
          <p:cNvSpPr txBox="1"/>
          <p:nvPr>
            <p:ph idx="4294967295" type="body"/>
          </p:nvPr>
        </p:nvSpPr>
        <p:spPr>
          <a:xfrm>
            <a:off x="893700" y="1373588"/>
            <a:ext cx="75870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just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Message overhead</a:t>
            </a:r>
            <a:endParaRPr/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Msg(Matrix</a:t>
            </a:r>
            <a:r>
              <a:rPr baseline="30000" lang="en"/>
              <a:t>IP</a:t>
            </a:r>
            <a:r>
              <a:rPr lang="en"/>
              <a:t>(Ctree, r)) =</a:t>
            </a:r>
            <a:r>
              <a:rPr lang="en">
                <a:solidFill>
                  <a:srgbClr val="FF9715"/>
                </a:solidFill>
              </a:rPr>
              <a:t> </a:t>
            </a:r>
            <a:r>
              <a:rPr lang="en" sz="2800">
                <a:solidFill>
                  <a:srgbClr val="FF9715"/>
                </a:solidFill>
              </a:rPr>
              <a:t>Θ</a:t>
            </a:r>
            <a:r>
              <a:rPr lang="en">
                <a:solidFill>
                  <a:srgbClr val="FF9715"/>
                </a:solidFill>
              </a:rPr>
              <a:t>(n)</a:t>
            </a:r>
            <a:endParaRPr>
              <a:solidFill>
                <a:srgbClr val="FF9715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just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Time</a:t>
            </a:r>
            <a:endParaRPr/>
          </a:p>
          <a:p>
            <a:pPr indent="-381000" lvl="1" marL="914400" rtl="0" algn="just">
              <a:spcBef>
                <a:spcPts val="480"/>
              </a:spcBef>
              <a:spcAft>
                <a:spcPts val="1000"/>
              </a:spcAft>
              <a:buSzPts val="2400"/>
              <a:buChar char="○"/>
            </a:pPr>
            <a:r>
              <a:rPr lang="en"/>
              <a:t>Time</a:t>
            </a:r>
            <a:r>
              <a:rPr lang="en"/>
              <a:t>(Matrix</a:t>
            </a:r>
            <a:r>
              <a:rPr baseline="30000" lang="en"/>
              <a:t>IP</a:t>
            </a:r>
            <a:r>
              <a:rPr lang="en"/>
              <a:t>(Ctree, r)) = </a:t>
            </a:r>
            <a:r>
              <a:rPr lang="en" sz="2800">
                <a:solidFill>
                  <a:srgbClr val="FF9715"/>
                </a:solidFill>
              </a:rPr>
              <a:t>Θ</a:t>
            </a:r>
            <a:r>
              <a:rPr lang="en">
                <a:solidFill>
                  <a:srgbClr val="FF9715"/>
                </a:solidFill>
              </a:rPr>
              <a:t>(depth(Ctree))</a:t>
            </a:r>
            <a:endParaRPr>
              <a:solidFill>
                <a:srgbClr val="FF9715"/>
              </a:solidFill>
            </a:endParaRPr>
          </a:p>
        </p:txBody>
      </p:sp>
      <p:sp>
        <p:nvSpPr>
          <p:cNvPr id="1915" name="Google Shape;1915;p99"/>
          <p:cNvSpPr/>
          <p:nvPr/>
        </p:nvSpPr>
        <p:spPr>
          <a:xfrm>
            <a:off x="3860250" y="2765438"/>
            <a:ext cx="1653900" cy="238800"/>
          </a:xfrm>
          <a:prstGeom prst="wedgeRoundRectCallout">
            <a:avLst>
              <a:gd fmla="val -38991" name="adj1"/>
              <a:gd fmla="val -121430" name="adj2"/>
              <a:gd fmla="val 0" name="adj3"/>
            </a:avLst>
          </a:prstGeom>
          <a:noFill/>
          <a:ln cap="flat" cmpd="sng" w="19050">
            <a:solidFill>
              <a:srgbClr val="FF97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atrick Hand SC"/>
                <a:ea typeface="Patrick Hand SC"/>
                <a:cs typeface="Patrick Hand SC"/>
                <a:sym typeface="Patrick Hand SC"/>
              </a:rPr>
              <a:t>Collection Tree</a:t>
            </a:r>
            <a:endParaRPr b="1" sz="1700"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00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Matrix Evaluation</a:t>
            </a:r>
            <a:endParaRPr sz="2500"/>
          </a:p>
        </p:txBody>
      </p:sp>
      <p:sp>
        <p:nvSpPr>
          <p:cNvPr id="1921" name="Google Shape;1921;p100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922" name="Google Shape;1922;p100"/>
          <p:cNvGraphicFramePr/>
          <p:nvPr/>
        </p:nvGraphicFramePr>
        <p:xfrm>
          <a:off x="2159000" y="1063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{6B5F3159-6F27-4EA9-869E-E3144EDB8714}</a:tableStyleId>
              </a:tblPr>
              <a:tblGrid>
                <a:gridCol w="2413000"/>
                <a:gridCol w="2413000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Parameters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Values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Base Station</a:t>
                      </a:r>
                      <a:endParaRPr sz="11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 Center</a:t>
                      </a:r>
                      <a:endParaRPr sz="11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Number of nodes</a:t>
                      </a:r>
                      <a:endParaRPr sz="11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100</a:t>
                      </a:r>
                      <a:endParaRPr sz="11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Radio Range (m)</a:t>
                      </a:r>
                      <a:endParaRPr sz="11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100</a:t>
                      </a:r>
                      <a:endParaRPr sz="11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Density (nodes/m</a:t>
                      </a:r>
                      <a:r>
                        <a:rPr baseline="30000"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</a:t>
                      </a: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)</a:t>
                      </a:r>
                      <a:endParaRPr sz="11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10</a:t>
                      </a:r>
                      <a:endParaRPr sz="11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Number of experiments</a:t>
                      </a:r>
                      <a:endParaRPr sz="11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10</a:t>
                      </a:r>
                      <a:endParaRPr sz="11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Path Loss Exponent</a:t>
                      </a:r>
                      <a:endParaRPr sz="11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4.7</a:t>
                      </a:r>
                      <a:endParaRPr sz="11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Power decay (dB)</a:t>
                      </a:r>
                      <a:endParaRPr sz="11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55.4</a:t>
                      </a:r>
                      <a:endParaRPr sz="11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Shadowing Std Dev (dB)</a:t>
                      </a:r>
                      <a:endParaRPr sz="11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3.2</a:t>
                      </a:r>
                      <a:endParaRPr sz="11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Simulation duration (min)</a:t>
                      </a:r>
                      <a:endParaRPr sz="11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20</a:t>
                      </a:r>
                      <a:endParaRPr sz="11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Application messages (per node)</a:t>
                      </a:r>
                      <a:endParaRPr sz="11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10</a:t>
                      </a:r>
                      <a:endParaRPr sz="11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Max. Routing table size</a:t>
                      </a:r>
                      <a:endParaRPr sz="11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20</a:t>
                      </a:r>
                      <a:endParaRPr sz="11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172900" y="205988"/>
            <a:ext cx="8856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Introduction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Contextualization</a:t>
            </a:r>
            <a:endParaRPr sz="2400"/>
          </a:p>
        </p:txBody>
      </p:sp>
      <p:sp>
        <p:nvSpPr>
          <p:cNvPr id="157" name="Google Shape;157;p20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000" y="970125"/>
            <a:ext cx="5492000" cy="40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01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Matrix Evaluation</a:t>
            </a:r>
            <a:endParaRPr sz="2500"/>
          </a:p>
        </p:txBody>
      </p:sp>
      <p:sp>
        <p:nvSpPr>
          <p:cNvPr id="1928" name="Google Shape;1928;p101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929" name="Google Shape;1929;p101"/>
          <p:cNvGraphicFramePr/>
          <p:nvPr/>
        </p:nvGraphicFramePr>
        <p:xfrm>
          <a:off x="2159000" y="12216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{6B5F3159-6F27-4EA9-869E-E3144EDB8714}</a:tableStyleId>
              </a:tblPr>
              <a:tblGrid>
                <a:gridCol w="2413000"/>
                <a:gridCol w="2413000"/>
              </a:tblGrid>
              <a:tr h="28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Parameters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Values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Base Station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 Center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Number of nodes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100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Radio Range (m)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100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Density (nodes/m</a:t>
                      </a:r>
                      <a:r>
                        <a:rPr baseline="30000"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30" name="Google Shape;1930;p101"/>
          <p:cNvGraphicFramePr/>
          <p:nvPr/>
        </p:nvGraphicFramePr>
        <p:xfrm>
          <a:off x="688250" y="3068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{6B5F3159-6F27-4EA9-869E-E3144EDB8714}</a:tableStyleId>
              </a:tblPr>
              <a:tblGrid>
                <a:gridCol w="1941875"/>
                <a:gridCol w="1941875"/>
                <a:gridCol w="1941875"/>
                <a:gridCol w="1941875"/>
              </a:tblGrid>
              <a:tr h="34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67748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Faulty scn.</a:t>
                      </a:r>
                      <a:endParaRPr sz="1900">
                        <a:solidFill>
                          <a:srgbClr val="67748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Short dur.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Mod. dur.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Long Dur.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</a:tr>
              <a:tr h="34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Low prob.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(1%, 10s)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(1%, 20s)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(1%, 40s)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Mod. prob.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(5%, 10s)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(5%, 20s)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(5%, 40s)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High prob.</a:t>
                      </a:r>
                      <a:endParaRPr sz="1400"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ECE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(15%, 10s)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(15%, 20s)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(15%, 40s)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ECEF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" name="Google Shape;193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775" y="1058288"/>
            <a:ext cx="3792377" cy="2841994"/>
          </a:xfrm>
          <a:prstGeom prst="rect">
            <a:avLst/>
          </a:prstGeom>
          <a:noFill/>
          <a:ln>
            <a:noFill/>
          </a:ln>
        </p:spPr>
      </p:pic>
      <p:sp>
        <p:nvSpPr>
          <p:cNvPr id="1936" name="Google Shape;1936;p102"/>
          <p:cNvSpPr txBox="1"/>
          <p:nvPr>
            <p:ph type="title"/>
          </p:nvPr>
        </p:nvSpPr>
        <p:spPr>
          <a:xfrm>
            <a:off x="115250" y="205988"/>
            <a:ext cx="89142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Matrix Evaluation: </a:t>
            </a:r>
            <a:r>
              <a:rPr lang="en" sz="3000">
                <a:solidFill>
                  <a:srgbClr val="F20253"/>
                </a:solidFill>
              </a:rPr>
              <a:t>Reverse routing</a:t>
            </a:r>
            <a:endParaRPr sz="4000">
              <a:solidFill>
                <a:srgbClr val="F20253"/>
              </a:solidFill>
            </a:endParaRPr>
          </a:p>
        </p:txBody>
      </p:sp>
      <p:sp>
        <p:nvSpPr>
          <p:cNvPr id="1937" name="Google Shape;1937;p102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8" name="Google Shape;1938;p102"/>
          <p:cNvSpPr txBox="1"/>
          <p:nvPr>
            <p:ph idx="1" type="body"/>
          </p:nvPr>
        </p:nvSpPr>
        <p:spPr>
          <a:xfrm>
            <a:off x="136550" y="1200150"/>
            <a:ext cx="39144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RPL nodes uses 100% of  available route entries</a:t>
            </a:r>
            <a:endParaRPr/>
          </a:p>
        </p:txBody>
      </p:sp>
      <p:sp>
        <p:nvSpPr>
          <p:cNvPr id="1939" name="Google Shape;1939;p102"/>
          <p:cNvSpPr/>
          <p:nvPr/>
        </p:nvSpPr>
        <p:spPr>
          <a:xfrm>
            <a:off x="8193175" y="2376544"/>
            <a:ext cx="836100" cy="1365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202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4" name="Google Shape;194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775" y="1058288"/>
            <a:ext cx="3792377" cy="28419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5" name="Google Shape;1945;p103"/>
          <p:cNvSpPr txBox="1"/>
          <p:nvPr>
            <p:ph type="title"/>
          </p:nvPr>
        </p:nvSpPr>
        <p:spPr>
          <a:xfrm>
            <a:off x="115250" y="205988"/>
            <a:ext cx="89142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Matrix Evaluation: </a:t>
            </a:r>
            <a:r>
              <a:rPr lang="en" sz="3000">
                <a:solidFill>
                  <a:srgbClr val="F20253"/>
                </a:solidFill>
              </a:rPr>
              <a:t>Reverse routing</a:t>
            </a:r>
            <a:endParaRPr sz="4000">
              <a:solidFill>
                <a:srgbClr val="F20253"/>
              </a:solidFill>
            </a:endParaRPr>
          </a:p>
        </p:txBody>
      </p:sp>
      <p:sp>
        <p:nvSpPr>
          <p:cNvPr id="1946" name="Google Shape;1946;p103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7" name="Google Shape;1947;p103"/>
          <p:cNvSpPr txBox="1"/>
          <p:nvPr>
            <p:ph idx="1" type="body"/>
          </p:nvPr>
        </p:nvSpPr>
        <p:spPr>
          <a:xfrm>
            <a:off x="136550" y="1200150"/>
            <a:ext cx="39144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RPL nodes uses 100% of  available route entries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Matrix and MHCL are close one each other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XCTP uses reverse entries on demand</a:t>
            </a:r>
            <a:endParaRPr/>
          </a:p>
        </p:txBody>
      </p:sp>
      <p:sp>
        <p:nvSpPr>
          <p:cNvPr id="1948" name="Google Shape;1948;p103"/>
          <p:cNvSpPr/>
          <p:nvPr/>
        </p:nvSpPr>
        <p:spPr>
          <a:xfrm>
            <a:off x="8193175" y="2376544"/>
            <a:ext cx="836100" cy="1365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202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104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Matrix Evaluation: </a:t>
            </a:r>
            <a:r>
              <a:rPr lang="en" sz="3000">
                <a:solidFill>
                  <a:srgbClr val="F20253"/>
                </a:solidFill>
              </a:rPr>
              <a:t>Memory Footprint</a:t>
            </a:r>
            <a:endParaRPr sz="4000">
              <a:solidFill>
                <a:srgbClr val="F20253"/>
              </a:solidFill>
            </a:endParaRPr>
          </a:p>
        </p:txBody>
      </p:sp>
      <p:sp>
        <p:nvSpPr>
          <p:cNvPr id="1954" name="Google Shape;1954;p104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5" name="Google Shape;195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433982"/>
            <a:ext cx="6390471" cy="2854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0" name="Google Shape;196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987" y="1159125"/>
            <a:ext cx="5061018" cy="3795768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105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Matrix Evaluation: </a:t>
            </a:r>
            <a:r>
              <a:rPr lang="en" sz="3000">
                <a:solidFill>
                  <a:srgbClr val="F20253"/>
                </a:solidFill>
              </a:rPr>
              <a:t>Top-down</a:t>
            </a:r>
            <a:r>
              <a:rPr lang="en" sz="3000">
                <a:solidFill>
                  <a:srgbClr val="F20253"/>
                </a:solidFill>
              </a:rPr>
              <a:t> delivery</a:t>
            </a:r>
            <a:endParaRPr sz="4000">
              <a:solidFill>
                <a:srgbClr val="F20253"/>
              </a:solidFill>
            </a:endParaRPr>
          </a:p>
        </p:txBody>
      </p:sp>
      <p:sp>
        <p:nvSpPr>
          <p:cNvPr id="1962" name="Google Shape;1962;p105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7" name="Google Shape;196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987" y="1159125"/>
            <a:ext cx="5061018" cy="3795768"/>
          </a:xfrm>
          <a:prstGeom prst="rect">
            <a:avLst/>
          </a:prstGeom>
          <a:noFill/>
          <a:ln>
            <a:noFill/>
          </a:ln>
        </p:spPr>
      </p:pic>
      <p:sp>
        <p:nvSpPr>
          <p:cNvPr id="1968" name="Google Shape;1968;p106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Matrix Evaluation: </a:t>
            </a:r>
            <a:r>
              <a:rPr lang="en" sz="3000">
                <a:solidFill>
                  <a:srgbClr val="F20253"/>
                </a:solidFill>
              </a:rPr>
              <a:t>Top-down delivery</a:t>
            </a:r>
            <a:endParaRPr sz="4000">
              <a:solidFill>
                <a:srgbClr val="F20253"/>
              </a:solidFill>
            </a:endParaRPr>
          </a:p>
        </p:txBody>
      </p:sp>
      <p:sp>
        <p:nvSpPr>
          <p:cNvPr id="1969" name="Google Shape;1969;p106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0" name="Google Shape;1970;p106"/>
          <p:cNvPicPr preferRelativeResize="0"/>
          <p:nvPr/>
        </p:nvPicPr>
        <p:blipFill rotWithShape="1">
          <a:blip r:embed="rId4">
            <a:alphaModFix/>
          </a:blip>
          <a:srcRect b="0" l="37011" r="0" t="58104"/>
          <a:stretch/>
        </p:blipFill>
        <p:spPr>
          <a:xfrm>
            <a:off x="3695600" y="3364650"/>
            <a:ext cx="4250424" cy="1590242"/>
          </a:xfrm>
          <a:prstGeom prst="rect">
            <a:avLst/>
          </a:prstGeom>
          <a:noFill/>
          <a:ln>
            <a:noFill/>
          </a:ln>
        </p:spPr>
      </p:pic>
      <p:sp>
        <p:nvSpPr>
          <p:cNvPr id="1971" name="Google Shape;1971;p106"/>
          <p:cNvSpPr/>
          <p:nvPr/>
        </p:nvSpPr>
        <p:spPr>
          <a:xfrm>
            <a:off x="685950" y="1376419"/>
            <a:ext cx="8010600" cy="1461000"/>
          </a:xfrm>
          <a:prstGeom prst="roundRect">
            <a:avLst>
              <a:gd fmla="val 16667" name="adj"/>
            </a:avLst>
          </a:prstGeom>
          <a:solidFill>
            <a:srgbClr val="FECA5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✓"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Matrix top-down success rate varies between 97% and 99%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✓"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XCTP and Matrix are close one each other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✓"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MHCL suffers in fault environments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2" name="Google Shape;1972;p106"/>
          <p:cNvSpPr/>
          <p:nvPr/>
        </p:nvSpPr>
        <p:spPr>
          <a:xfrm>
            <a:off x="3456575" y="3312206"/>
            <a:ext cx="4696800" cy="1582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202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973" name="Google Shape;1973;p106"/>
          <p:cNvCxnSpPr>
            <a:stCxn id="1971" idx="2"/>
            <a:endCxn id="1972" idx="0"/>
          </p:cNvCxnSpPr>
          <p:nvPr/>
        </p:nvCxnSpPr>
        <p:spPr>
          <a:xfrm>
            <a:off x="4691250" y="2837419"/>
            <a:ext cx="1113600" cy="474900"/>
          </a:xfrm>
          <a:prstGeom prst="straightConnector1">
            <a:avLst/>
          </a:prstGeom>
          <a:noFill/>
          <a:ln cap="flat" cmpd="sng" w="76200">
            <a:solidFill>
              <a:srgbClr val="FECA5D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07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Matrix Evaluation: </a:t>
            </a:r>
            <a:r>
              <a:rPr lang="en" sz="3000">
                <a:solidFill>
                  <a:srgbClr val="F20253"/>
                </a:solidFill>
              </a:rPr>
              <a:t>Control Overhead</a:t>
            </a:r>
            <a:endParaRPr sz="4000" u="sng">
              <a:solidFill>
                <a:srgbClr val="F20253"/>
              </a:solidFill>
            </a:endParaRPr>
          </a:p>
        </p:txBody>
      </p:sp>
      <p:sp>
        <p:nvSpPr>
          <p:cNvPr id="1979" name="Google Shape;1979;p107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0" name="Google Shape;198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50" y="1111631"/>
            <a:ext cx="5187678" cy="3890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108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Matrix Evaluation: </a:t>
            </a:r>
            <a:r>
              <a:rPr lang="en" sz="3000">
                <a:solidFill>
                  <a:srgbClr val="F20253"/>
                </a:solidFill>
              </a:rPr>
              <a:t>Control Overhead</a:t>
            </a:r>
            <a:endParaRPr sz="4000">
              <a:solidFill>
                <a:srgbClr val="F20253"/>
              </a:solidFill>
            </a:endParaRPr>
          </a:p>
        </p:txBody>
      </p:sp>
      <p:sp>
        <p:nvSpPr>
          <p:cNvPr id="1986" name="Google Shape;1986;p108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7" name="Google Shape;198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550" y="1111631"/>
            <a:ext cx="5187678" cy="3890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08"/>
          <p:cNvPicPr preferRelativeResize="0"/>
          <p:nvPr/>
        </p:nvPicPr>
        <p:blipFill rotWithShape="1">
          <a:blip r:embed="rId4">
            <a:alphaModFix/>
          </a:blip>
          <a:srcRect b="0" l="66569" r="0" t="59324"/>
          <a:stretch/>
        </p:blipFill>
        <p:spPr>
          <a:xfrm>
            <a:off x="5718076" y="3419813"/>
            <a:ext cx="2312376" cy="158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9" name="Google Shape;1989;p108"/>
          <p:cNvSpPr/>
          <p:nvPr/>
        </p:nvSpPr>
        <p:spPr>
          <a:xfrm>
            <a:off x="685950" y="1376419"/>
            <a:ext cx="7344600" cy="1461000"/>
          </a:xfrm>
          <a:prstGeom prst="roundRect">
            <a:avLst>
              <a:gd fmla="val 16667" name="adj"/>
            </a:avLst>
          </a:prstGeom>
          <a:solidFill>
            <a:srgbClr val="FECA5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✓"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Matrix presents 45%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 less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 overhead than RPL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✓"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Matrix sends 22% more beacons than XCTP and CTP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0" name="Google Shape;1990;p108"/>
          <p:cNvSpPr/>
          <p:nvPr/>
        </p:nvSpPr>
        <p:spPr>
          <a:xfrm>
            <a:off x="5479050" y="3312206"/>
            <a:ext cx="2674200" cy="1582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202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991" name="Google Shape;1991;p108"/>
          <p:cNvCxnSpPr>
            <a:stCxn id="1989" idx="2"/>
            <a:endCxn id="1990" idx="1"/>
          </p:cNvCxnSpPr>
          <p:nvPr/>
        </p:nvCxnSpPr>
        <p:spPr>
          <a:xfrm>
            <a:off x="4358250" y="2837419"/>
            <a:ext cx="1120800" cy="1266000"/>
          </a:xfrm>
          <a:prstGeom prst="straightConnector1">
            <a:avLst/>
          </a:prstGeom>
          <a:noFill/>
          <a:ln cap="flat" cmpd="sng" w="76200">
            <a:solidFill>
              <a:srgbClr val="FECA5D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09"/>
          <p:cNvSpPr txBox="1"/>
          <p:nvPr>
            <p:ph type="title"/>
          </p:nvPr>
        </p:nvSpPr>
        <p:spPr>
          <a:xfrm>
            <a:off x="178775" y="205988"/>
            <a:ext cx="978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Matrix Evaluation: </a:t>
            </a:r>
            <a:r>
              <a:rPr lang="en" sz="3000">
                <a:solidFill>
                  <a:srgbClr val="F20253"/>
                </a:solidFill>
              </a:rPr>
              <a:t>On-demand vs Pro-active</a:t>
            </a:r>
            <a:endParaRPr sz="4000">
              <a:solidFill>
                <a:srgbClr val="F20253"/>
              </a:solidFill>
            </a:endParaRPr>
          </a:p>
        </p:txBody>
      </p:sp>
      <p:sp>
        <p:nvSpPr>
          <p:cNvPr id="1997" name="Google Shape;1997;p109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8" name="Google Shape;199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200" y="1374478"/>
            <a:ext cx="4119805" cy="3087411"/>
          </a:xfrm>
          <a:prstGeom prst="rect">
            <a:avLst/>
          </a:prstGeom>
          <a:noFill/>
          <a:ln>
            <a:noFill/>
          </a:ln>
        </p:spPr>
      </p:pic>
      <p:sp>
        <p:nvSpPr>
          <p:cNvPr id="1999" name="Google Shape;1999;p109"/>
          <p:cNvSpPr/>
          <p:nvPr/>
        </p:nvSpPr>
        <p:spPr>
          <a:xfrm>
            <a:off x="178775" y="2393813"/>
            <a:ext cx="3291000" cy="1048800"/>
          </a:xfrm>
          <a:prstGeom prst="roundRect">
            <a:avLst>
              <a:gd fmla="val 16667" name="adj"/>
            </a:avLst>
          </a:prstGeom>
          <a:solidFill>
            <a:srgbClr val="FECA5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✓"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MATRIX 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 is not sensitive to delayed data flows as XCTP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0" name="Google Shape;2000;p109"/>
          <p:cNvSpPr/>
          <p:nvPr/>
        </p:nvSpPr>
        <p:spPr>
          <a:xfrm>
            <a:off x="4688450" y="1645425"/>
            <a:ext cx="2261400" cy="256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202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110"/>
          <p:cNvSpPr txBox="1"/>
          <p:nvPr>
            <p:ph type="title"/>
          </p:nvPr>
        </p:nvSpPr>
        <p:spPr>
          <a:xfrm>
            <a:off x="158100" y="205988"/>
            <a:ext cx="8827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Alternative Routing Protocol for </a:t>
            </a:r>
            <a:r>
              <a:rPr lang="en" sz="2400" u="sng">
                <a:solidFill>
                  <a:srgbClr val="454F5B"/>
                </a:solidFill>
              </a:rPr>
              <a:t>Static</a:t>
            </a:r>
            <a:r>
              <a:rPr lang="en" sz="2400"/>
              <a:t> Internet of Things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Matrix Evaluation: </a:t>
            </a:r>
            <a:r>
              <a:rPr lang="en" sz="3000">
                <a:solidFill>
                  <a:srgbClr val="F20253"/>
                </a:solidFill>
              </a:rPr>
              <a:t>On-demand vs Pro-active</a:t>
            </a:r>
            <a:endParaRPr sz="4000">
              <a:solidFill>
                <a:srgbClr val="F20253"/>
              </a:solidFill>
            </a:endParaRPr>
          </a:p>
        </p:txBody>
      </p:sp>
      <p:sp>
        <p:nvSpPr>
          <p:cNvPr id="2006" name="Google Shape;2006;p110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7" name="Google Shape;2007;p110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1224000" y="1157644"/>
            <a:ext cx="5021999" cy="3763519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110"/>
          <p:cNvSpPr/>
          <p:nvPr/>
        </p:nvSpPr>
        <p:spPr>
          <a:xfrm>
            <a:off x="483300" y="1877606"/>
            <a:ext cx="8177400" cy="2037000"/>
          </a:xfrm>
          <a:prstGeom prst="roundRect">
            <a:avLst>
              <a:gd fmla="val 16667" name="adj"/>
            </a:avLst>
          </a:prstGeom>
          <a:solidFill>
            <a:srgbClr val="FF9715">
              <a:alpha val="580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niglet"/>
              <a:buChar char="✓"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XCTP suffers </a:t>
            </a: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simultaneous</a:t>
            </a: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 data-flows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niglet"/>
              <a:ea typeface="Sniglet"/>
              <a:cs typeface="Sniglet"/>
              <a:sym typeface="Snigle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niglet"/>
              <a:buChar char="✓"/>
            </a:pPr>
            <a:r>
              <a:rPr lang="en" sz="2000">
                <a:latin typeface="Sniglet"/>
                <a:ea typeface="Sniglet"/>
                <a:cs typeface="Sniglet"/>
                <a:sym typeface="Sniglet"/>
              </a:rPr>
              <a:t>Matrix pro-actively create reverse routes while XCTP does not.</a:t>
            </a:r>
            <a:endParaRPr sz="20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